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 id="2147483661" r:id="rId5"/>
  </p:sldMasterIdLst>
  <p:sldIdLst>
    <p:sldId id="256" r:id="rId6"/>
    <p:sldId id="411" r:id="rId7"/>
    <p:sldId id="260" r:id="rId8"/>
    <p:sldId id="259" r:id="rId9"/>
    <p:sldId id="261" r:id="rId10"/>
    <p:sldId id="412" r:id="rId11"/>
    <p:sldId id="413" r:id="rId12"/>
    <p:sldId id="262" r:id="rId13"/>
    <p:sldId id="263" r:id="rId14"/>
    <p:sldId id="264" r:id="rId15"/>
    <p:sldId id="265" r:id="rId16"/>
    <p:sldId id="266" r:id="rId17"/>
    <p:sldId id="267" r:id="rId18"/>
    <p:sldId id="268" r:id="rId19"/>
    <p:sldId id="269" r:id="rId20"/>
    <p:sldId id="270" r:id="rId21"/>
    <p:sldId id="271" r:id="rId22"/>
    <p:sldId id="319" r:id="rId23"/>
    <p:sldId id="324" r:id="rId24"/>
    <p:sldId id="321" r:id="rId25"/>
    <p:sldId id="320" r:id="rId26"/>
    <p:sldId id="272" r:id="rId27"/>
    <p:sldId id="325" r:id="rId28"/>
    <p:sldId id="326" r:id="rId29"/>
    <p:sldId id="323" r:id="rId30"/>
    <p:sldId id="327" r:id="rId31"/>
    <p:sldId id="328" r:id="rId32"/>
    <p:sldId id="329" r:id="rId33"/>
    <p:sldId id="330" r:id="rId34"/>
    <p:sldId id="331" r:id="rId35"/>
    <p:sldId id="332" r:id="rId36"/>
    <p:sldId id="333" r:id="rId37"/>
    <p:sldId id="322" r:id="rId38"/>
    <p:sldId id="334" r:id="rId39"/>
    <p:sldId id="335" r:id="rId40"/>
    <p:sldId id="336" r:id="rId41"/>
    <p:sldId id="337" r:id="rId42"/>
    <p:sldId id="338" r:id="rId43"/>
    <p:sldId id="339" r:id="rId44"/>
    <p:sldId id="340" r:id="rId45"/>
    <p:sldId id="341" r:id="rId46"/>
    <p:sldId id="342" r:id="rId47"/>
    <p:sldId id="343" r:id="rId48"/>
    <p:sldId id="344" r:id="rId49"/>
    <p:sldId id="345" r:id="rId50"/>
    <p:sldId id="346" r:id="rId51"/>
    <p:sldId id="347" r:id="rId52"/>
    <p:sldId id="348" r:id="rId53"/>
    <p:sldId id="349" r:id="rId54"/>
    <p:sldId id="408" r:id="rId55"/>
    <p:sldId id="350" r:id="rId56"/>
    <p:sldId id="351" r:id="rId57"/>
    <p:sldId id="352" r:id="rId58"/>
    <p:sldId id="353" r:id="rId59"/>
    <p:sldId id="354" r:id="rId60"/>
    <p:sldId id="355" r:id="rId61"/>
    <p:sldId id="356" r:id="rId62"/>
    <p:sldId id="357" r:id="rId63"/>
    <p:sldId id="358" r:id="rId64"/>
    <p:sldId id="359" r:id="rId65"/>
    <p:sldId id="360" r:id="rId66"/>
    <p:sldId id="361" r:id="rId67"/>
    <p:sldId id="362" r:id="rId68"/>
    <p:sldId id="409" r:id="rId69"/>
    <p:sldId id="363" r:id="rId70"/>
    <p:sldId id="364" r:id="rId71"/>
    <p:sldId id="365" r:id="rId72"/>
    <p:sldId id="366" r:id="rId73"/>
    <p:sldId id="367" r:id="rId74"/>
    <p:sldId id="368" r:id="rId75"/>
    <p:sldId id="369" r:id="rId76"/>
    <p:sldId id="370" r:id="rId77"/>
    <p:sldId id="371" r:id="rId78"/>
    <p:sldId id="372" r:id="rId79"/>
    <p:sldId id="373" r:id="rId80"/>
    <p:sldId id="374" r:id="rId81"/>
    <p:sldId id="375" r:id="rId82"/>
    <p:sldId id="376" r:id="rId83"/>
    <p:sldId id="377" r:id="rId84"/>
    <p:sldId id="378" r:id="rId85"/>
    <p:sldId id="379" r:id="rId86"/>
    <p:sldId id="380" r:id="rId87"/>
    <p:sldId id="381" r:id="rId88"/>
    <p:sldId id="382" r:id="rId89"/>
    <p:sldId id="383" r:id="rId90"/>
    <p:sldId id="384" r:id="rId91"/>
    <p:sldId id="385" r:id="rId92"/>
    <p:sldId id="386" r:id="rId93"/>
    <p:sldId id="387" r:id="rId94"/>
    <p:sldId id="388" r:id="rId95"/>
    <p:sldId id="389" r:id="rId96"/>
    <p:sldId id="390" r:id="rId97"/>
    <p:sldId id="391" r:id="rId98"/>
    <p:sldId id="392" r:id="rId99"/>
    <p:sldId id="393" r:id="rId100"/>
    <p:sldId id="396" r:id="rId101"/>
    <p:sldId id="397" r:id="rId102"/>
    <p:sldId id="410" r:id="rId103"/>
    <p:sldId id="394" r:id="rId104"/>
    <p:sldId id="398" r:id="rId105"/>
    <p:sldId id="395" r:id="rId106"/>
    <p:sldId id="399" r:id="rId107"/>
    <p:sldId id="400" r:id="rId108"/>
    <p:sldId id="401" r:id="rId109"/>
    <p:sldId id="402" r:id="rId110"/>
    <p:sldId id="403" r:id="rId111"/>
    <p:sldId id="404" r:id="rId112"/>
    <p:sldId id="405" r:id="rId113"/>
    <p:sldId id="406" r:id="rId114"/>
    <p:sldId id="407" r:id="rId115"/>
    <p:sldId id="414" r:id="rId116"/>
    <p:sldId id="415" r:id="rId117"/>
    <p:sldId id="416" r:id="rId118"/>
    <p:sldId id="258" r:id="rId11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37" autoAdjust="0"/>
  </p:normalViewPr>
  <p:slideViewPr>
    <p:cSldViewPr snapToGrid="0">
      <p:cViewPr varScale="1">
        <p:scale>
          <a:sx n="96" d="100"/>
          <a:sy n="96" d="100"/>
        </p:scale>
        <p:origin x="4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microsoft.com/office/2016/11/relationships/changesInfo" Target="changesInfos/changesInfo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khtar Serikbayev" userId="0edf5005-7db2-49d0-8f70-5d696c451d99" providerId="ADAL" clId="{81E7FF3B-210A-4D2C-8491-578CFB5F15C5}"/>
    <pc:docChg chg="undo modSld">
      <pc:chgData name="Mukhtar Serikbayev" userId="0edf5005-7db2-49d0-8f70-5d696c451d99" providerId="ADAL" clId="{81E7FF3B-210A-4D2C-8491-578CFB5F15C5}" dt="2020-10-10T05:51:08.084" v="1" actId="20577"/>
      <pc:docMkLst>
        <pc:docMk/>
      </pc:docMkLst>
      <pc:sldChg chg="modSp">
        <pc:chgData name="Mukhtar Serikbayev" userId="0edf5005-7db2-49d0-8f70-5d696c451d99" providerId="ADAL" clId="{81E7FF3B-210A-4D2C-8491-578CFB5F15C5}" dt="2020-10-10T05:51:08.084" v="1" actId="20577"/>
        <pc:sldMkLst>
          <pc:docMk/>
          <pc:sldMk cId="3389326315" sldId="338"/>
        </pc:sldMkLst>
        <pc:spChg chg="mod">
          <ac:chgData name="Mukhtar Serikbayev" userId="0edf5005-7db2-49d0-8f70-5d696c451d99" providerId="ADAL" clId="{81E7FF3B-210A-4D2C-8491-578CFB5F15C5}" dt="2020-10-10T05:51:08.084" v="1" actId="20577"/>
          <ac:spMkLst>
            <pc:docMk/>
            <pc:sldMk cId="3389326315" sldId="338"/>
            <ac:spMk id="8" creationId="{324DB948-47DB-4AFB-B56C-A96E7DB1B07E}"/>
          </ac:spMkLst>
        </pc:spChg>
      </pc:sldChg>
    </pc:docChg>
  </pc:docChgLst>
  <pc:docChgLst>
    <pc:chgData name="Mukhtar Serikbayev" userId="0edf5005-7db2-49d0-8f70-5d696c451d99" providerId="ADAL" clId="{E18C0C66-2138-4479-8931-4BFEAE2E85F3}"/>
    <pc:docChg chg="modSld">
      <pc:chgData name="Mukhtar Serikbayev" userId="0edf5005-7db2-49d0-8f70-5d696c451d99" providerId="ADAL" clId="{E18C0C66-2138-4479-8931-4BFEAE2E85F3}" dt="2020-02-12T13:06:28.708" v="0" actId="1076"/>
      <pc:docMkLst>
        <pc:docMk/>
      </pc:docMkLst>
      <pc:sldChg chg="modSp">
        <pc:chgData name="Mukhtar Serikbayev" userId="0edf5005-7db2-49d0-8f70-5d696c451d99" providerId="ADAL" clId="{E18C0C66-2138-4479-8931-4BFEAE2E85F3}" dt="2020-02-12T13:06:28.708" v="0" actId="1076"/>
        <pc:sldMkLst>
          <pc:docMk/>
          <pc:sldMk cId="1777463503" sldId="353"/>
        </pc:sldMkLst>
        <pc:spChg chg="mod">
          <ac:chgData name="Mukhtar Serikbayev" userId="0edf5005-7db2-49d0-8f70-5d696c451d99" providerId="ADAL" clId="{E18C0C66-2138-4479-8931-4BFEAE2E85F3}" dt="2020-02-12T13:06:28.708" v="0" actId="1076"/>
          <ac:spMkLst>
            <pc:docMk/>
            <pc:sldMk cId="1777463503" sldId="353"/>
            <ac:spMk id="8" creationId="{4C25635C-4B62-496C-91F1-A680DF0E9488}"/>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25" name="PlaceHolder 2"/>
          <p:cNvSpPr>
            <a:spLocks noGrp="1"/>
          </p:cNvSpPr>
          <p:nvPr>
            <p:ph type="body"/>
          </p:nvPr>
        </p:nvSpPr>
        <p:spPr>
          <a:xfrm>
            <a:off x="311760" y="1152360"/>
            <a:ext cx="852012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6" name="PlaceHolder 3"/>
          <p:cNvSpPr>
            <a:spLocks noGrp="1"/>
          </p:cNvSpPr>
          <p:nvPr>
            <p:ph type="body"/>
          </p:nvPr>
        </p:nvSpPr>
        <p:spPr>
          <a:xfrm>
            <a:off x="311760" y="2936880"/>
            <a:ext cx="852012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28"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9"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0"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1" name="PlaceHolder 5"/>
          <p:cNvSpPr>
            <a:spLocks noGrp="1"/>
          </p:cNvSpPr>
          <p:nvPr>
            <p:ph type="body"/>
          </p:nvPr>
        </p:nvSpPr>
        <p:spPr>
          <a:xfrm>
            <a:off x="4677840" y="293688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33" name="PlaceHolder 2"/>
          <p:cNvSpPr>
            <a:spLocks noGrp="1"/>
          </p:cNvSpPr>
          <p:nvPr>
            <p:ph type="body"/>
          </p:nvPr>
        </p:nvSpPr>
        <p:spPr>
          <a:xfrm>
            <a:off x="311760" y="115236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4" name="PlaceHolder 3"/>
          <p:cNvSpPr>
            <a:spLocks noGrp="1"/>
          </p:cNvSpPr>
          <p:nvPr>
            <p:ph type="body"/>
          </p:nvPr>
        </p:nvSpPr>
        <p:spPr>
          <a:xfrm>
            <a:off x="3192480" y="115236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5" name="PlaceHolder 4"/>
          <p:cNvSpPr>
            <a:spLocks noGrp="1"/>
          </p:cNvSpPr>
          <p:nvPr>
            <p:ph type="body"/>
          </p:nvPr>
        </p:nvSpPr>
        <p:spPr>
          <a:xfrm>
            <a:off x="6073200" y="115236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6" name="PlaceHolder 5"/>
          <p:cNvSpPr>
            <a:spLocks noGrp="1"/>
          </p:cNvSpPr>
          <p:nvPr>
            <p:ph type="body"/>
          </p:nvPr>
        </p:nvSpPr>
        <p:spPr>
          <a:xfrm>
            <a:off x="311760" y="293688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7" name="PlaceHolder 6"/>
          <p:cNvSpPr>
            <a:spLocks noGrp="1"/>
          </p:cNvSpPr>
          <p:nvPr>
            <p:ph type="body"/>
          </p:nvPr>
        </p:nvSpPr>
        <p:spPr>
          <a:xfrm>
            <a:off x="3192480" y="293688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38" name="PlaceHolder 7"/>
          <p:cNvSpPr>
            <a:spLocks noGrp="1"/>
          </p:cNvSpPr>
          <p:nvPr>
            <p:ph type="body"/>
          </p:nvPr>
        </p:nvSpPr>
        <p:spPr>
          <a:xfrm>
            <a:off x="6073200" y="293688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43" name="PlaceHolder 2"/>
          <p:cNvSpPr>
            <a:spLocks noGrp="1"/>
          </p:cNvSpPr>
          <p:nvPr>
            <p:ph type="subTitle"/>
          </p:nvPr>
        </p:nvSpPr>
        <p:spPr>
          <a:xfrm>
            <a:off x="311760" y="1152360"/>
            <a:ext cx="8520120" cy="3416040"/>
          </a:xfrm>
          <a:prstGeom prst="rect">
            <a:avLst/>
          </a:prstGeom>
        </p:spPr>
        <p:txBody>
          <a:bodyPr lIns="0" tIns="0" rIns="0" bIns="0" anchor="ctr"/>
          <a:lstStyle/>
          <a:p>
            <a:pPr algn="ctr"/>
            <a:endParaRPr lang="ru-RU"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45" name="PlaceHolder 2"/>
          <p:cNvSpPr>
            <a:spLocks noGrp="1"/>
          </p:cNvSpPr>
          <p:nvPr>
            <p:ph type="body"/>
          </p:nvPr>
        </p:nvSpPr>
        <p:spPr>
          <a:xfrm>
            <a:off x="311760" y="1152360"/>
            <a:ext cx="8520120" cy="34160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47"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48"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p:spPr>
        <p:txBody>
          <a:bodyPr lIns="0" tIns="0" rIns="0" bIns="0" anchor="ctr"/>
          <a:lstStyle/>
          <a:p>
            <a:pPr algn="ctr"/>
            <a:endParaRPr lang="ru-RU"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52"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3"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4"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p:spPr>
        <p:txBody>
          <a:bodyPr lIns="0" tIns="0" rIns="0" bIns="0" anchor="ctr"/>
          <a:lstStyle/>
          <a:p>
            <a:pPr algn="ctr"/>
            <a:endParaRPr lang="ru-R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56"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7"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58" name="PlaceHolder 4"/>
          <p:cNvSpPr>
            <a:spLocks noGrp="1"/>
          </p:cNvSpPr>
          <p:nvPr>
            <p:ph type="body"/>
          </p:nvPr>
        </p:nvSpPr>
        <p:spPr>
          <a:xfrm>
            <a:off x="4677840" y="293688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60"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1"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2" name="PlaceHolder 4"/>
          <p:cNvSpPr>
            <a:spLocks noGrp="1"/>
          </p:cNvSpPr>
          <p:nvPr>
            <p:ph type="body"/>
          </p:nvPr>
        </p:nvSpPr>
        <p:spPr>
          <a:xfrm>
            <a:off x="311760" y="2936880"/>
            <a:ext cx="852012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64" name="PlaceHolder 2"/>
          <p:cNvSpPr>
            <a:spLocks noGrp="1"/>
          </p:cNvSpPr>
          <p:nvPr>
            <p:ph type="body"/>
          </p:nvPr>
        </p:nvSpPr>
        <p:spPr>
          <a:xfrm>
            <a:off x="311760" y="1152360"/>
            <a:ext cx="852012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5" name="PlaceHolder 3"/>
          <p:cNvSpPr>
            <a:spLocks noGrp="1"/>
          </p:cNvSpPr>
          <p:nvPr>
            <p:ph type="body"/>
          </p:nvPr>
        </p:nvSpPr>
        <p:spPr>
          <a:xfrm>
            <a:off x="311760" y="2936880"/>
            <a:ext cx="852012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67"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8"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69"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0" name="PlaceHolder 5"/>
          <p:cNvSpPr>
            <a:spLocks noGrp="1"/>
          </p:cNvSpPr>
          <p:nvPr>
            <p:ph type="body"/>
          </p:nvPr>
        </p:nvSpPr>
        <p:spPr>
          <a:xfrm>
            <a:off x="4677840" y="293688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72" name="PlaceHolder 2"/>
          <p:cNvSpPr>
            <a:spLocks noGrp="1"/>
          </p:cNvSpPr>
          <p:nvPr>
            <p:ph type="body"/>
          </p:nvPr>
        </p:nvSpPr>
        <p:spPr>
          <a:xfrm>
            <a:off x="311760" y="115236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3" name="PlaceHolder 3"/>
          <p:cNvSpPr>
            <a:spLocks noGrp="1"/>
          </p:cNvSpPr>
          <p:nvPr>
            <p:ph type="body"/>
          </p:nvPr>
        </p:nvSpPr>
        <p:spPr>
          <a:xfrm>
            <a:off x="3192480" y="115236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4" name="PlaceHolder 4"/>
          <p:cNvSpPr>
            <a:spLocks noGrp="1"/>
          </p:cNvSpPr>
          <p:nvPr>
            <p:ph type="body"/>
          </p:nvPr>
        </p:nvSpPr>
        <p:spPr>
          <a:xfrm>
            <a:off x="6073200" y="115236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5" name="PlaceHolder 5"/>
          <p:cNvSpPr>
            <a:spLocks noGrp="1"/>
          </p:cNvSpPr>
          <p:nvPr>
            <p:ph type="body"/>
          </p:nvPr>
        </p:nvSpPr>
        <p:spPr>
          <a:xfrm>
            <a:off x="311760" y="293688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6" name="PlaceHolder 6"/>
          <p:cNvSpPr>
            <a:spLocks noGrp="1"/>
          </p:cNvSpPr>
          <p:nvPr>
            <p:ph type="body"/>
          </p:nvPr>
        </p:nvSpPr>
        <p:spPr>
          <a:xfrm>
            <a:off x="3192480" y="293688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77" name="PlaceHolder 7"/>
          <p:cNvSpPr>
            <a:spLocks noGrp="1"/>
          </p:cNvSpPr>
          <p:nvPr>
            <p:ph type="body"/>
          </p:nvPr>
        </p:nvSpPr>
        <p:spPr>
          <a:xfrm>
            <a:off x="6073200" y="2936880"/>
            <a:ext cx="274320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6" name="PlaceHolder 2"/>
          <p:cNvSpPr>
            <a:spLocks noGrp="1"/>
          </p:cNvSpPr>
          <p:nvPr>
            <p:ph type="body"/>
          </p:nvPr>
        </p:nvSpPr>
        <p:spPr>
          <a:xfrm>
            <a:off x="311760" y="1152360"/>
            <a:ext cx="8520120" cy="34160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8"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9"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p:spPr>
        <p:txBody>
          <a:bodyPr lIns="0" tIns="0" rIns="0" bIns="0" anchor="ctr"/>
          <a:lstStyle/>
          <a:p>
            <a:pPr algn="ctr"/>
            <a:endParaRPr lang="ru-R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13"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4" name="PlaceHolder 3"/>
          <p:cNvSpPr>
            <a:spLocks noGrp="1"/>
          </p:cNvSpPr>
          <p:nvPr>
            <p:ph type="body"/>
          </p:nvPr>
        </p:nvSpPr>
        <p:spPr>
          <a:xfrm>
            <a:off x="4677840" y="1152360"/>
            <a:ext cx="4157640" cy="34160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5" name="PlaceHolder 4"/>
          <p:cNvSpPr>
            <a:spLocks noGrp="1"/>
          </p:cNvSpPr>
          <p:nvPr>
            <p:ph type="body"/>
          </p:nvPr>
        </p:nvSpPr>
        <p:spPr>
          <a:xfrm>
            <a:off x="311760" y="293688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17" name="PlaceHolder 2"/>
          <p:cNvSpPr>
            <a:spLocks noGrp="1"/>
          </p:cNvSpPr>
          <p:nvPr>
            <p:ph type="body"/>
          </p:nvPr>
        </p:nvSpPr>
        <p:spPr>
          <a:xfrm>
            <a:off x="311760" y="1152360"/>
            <a:ext cx="4157640" cy="341604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8"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19" name="PlaceHolder 4"/>
          <p:cNvSpPr>
            <a:spLocks noGrp="1"/>
          </p:cNvSpPr>
          <p:nvPr>
            <p:ph type="body"/>
          </p:nvPr>
        </p:nvSpPr>
        <p:spPr>
          <a:xfrm>
            <a:off x="4677840" y="293688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tIns="0" rIns="0" bIns="0" anchor="ctr"/>
          <a:lstStyle/>
          <a:p>
            <a:endParaRPr lang="ru-RU" sz="1400" b="0" strike="noStrike" spc="-1">
              <a:solidFill>
                <a:srgbClr val="000000"/>
              </a:solidFill>
              <a:latin typeface="Arial"/>
            </a:endParaRPr>
          </a:p>
        </p:txBody>
      </p:sp>
      <p:sp>
        <p:nvSpPr>
          <p:cNvPr id="21" name="PlaceHolder 2"/>
          <p:cNvSpPr>
            <a:spLocks noGrp="1"/>
          </p:cNvSpPr>
          <p:nvPr>
            <p:ph type="body"/>
          </p:nvPr>
        </p:nvSpPr>
        <p:spPr>
          <a:xfrm>
            <a:off x="31176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2" name="PlaceHolder 3"/>
          <p:cNvSpPr>
            <a:spLocks noGrp="1"/>
          </p:cNvSpPr>
          <p:nvPr>
            <p:ph type="body"/>
          </p:nvPr>
        </p:nvSpPr>
        <p:spPr>
          <a:xfrm>
            <a:off x="4677840" y="1152360"/>
            <a:ext cx="4157640" cy="1629360"/>
          </a:xfrm>
          <a:prstGeom prst="rect">
            <a:avLst/>
          </a:prstGeom>
        </p:spPr>
        <p:txBody>
          <a:bodyPr lIns="0" tIns="0" rIns="0" bIns="0">
            <a:normAutofit/>
          </a:bodyPr>
          <a:lstStyle/>
          <a:p>
            <a:endParaRPr lang="ru-RU" sz="1400" b="0" strike="noStrike" spc="-1">
              <a:solidFill>
                <a:srgbClr val="000000"/>
              </a:solidFill>
              <a:latin typeface="Arial"/>
            </a:endParaRPr>
          </a:p>
        </p:txBody>
      </p:sp>
      <p:sp>
        <p:nvSpPr>
          <p:cNvPr id="23" name="PlaceHolder 4"/>
          <p:cNvSpPr>
            <a:spLocks noGrp="1"/>
          </p:cNvSpPr>
          <p:nvPr>
            <p:ph type="body"/>
          </p:nvPr>
        </p:nvSpPr>
        <p:spPr>
          <a:xfrm>
            <a:off x="311760" y="2936880"/>
            <a:ext cx="8520120" cy="1629360"/>
          </a:xfrm>
          <a:prstGeom prst="rect">
            <a:avLst/>
          </a:prstGeom>
        </p:spPr>
        <p:txBody>
          <a:bodyPr lIns="0" tIns="0" rIns="0" bIns="0">
            <a:normAutofit/>
          </a:bodyPr>
          <a:lstStyle/>
          <a:p>
            <a:endParaRPr lang="ru-RU" sz="14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p:spPr>
        <p:txBody>
          <a:bodyPr tIns="91440" bIns="91440" anchor="b"/>
          <a:lstStyle/>
          <a:p>
            <a:r>
              <a:rPr lang="ru-RU" sz="5200" b="0" strike="noStrike" spc="-1">
                <a:solidFill>
                  <a:srgbClr val="000000"/>
                </a:solidFill>
                <a:latin typeface="Arial"/>
              </a:rPr>
              <a:t>Для правки текста заглавия щёлкните мышью</a:t>
            </a:r>
          </a:p>
        </p:txBody>
      </p:sp>
      <p:sp>
        <p:nvSpPr>
          <p:cNvPr id="4" name="PlaceHolder 2"/>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0DD76FA4-B9ED-44CB-96AA-52BF70950BDC}" type="slidenum">
              <a:rPr lang="ru-RU" sz="1400" b="0" strike="noStrike" spc="-1">
                <a:solidFill>
                  <a:srgbClr val="000000"/>
                </a:solidFill>
                <a:latin typeface="Arial"/>
                <a:ea typeface="Arial"/>
              </a:rPr>
              <a:t>‹#›</a:t>
            </a:fld>
            <a:endParaRPr lang="ru-RU" sz="1400" b="0" strike="noStrike" spc="-1">
              <a:latin typeface="Times New Roman"/>
            </a:endParaRPr>
          </a:p>
        </p:txBody>
      </p:sp>
      <p:sp>
        <p:nvSpPr>
          <p:cNvPr id="2" name="PlaceHolder 3"/>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ru-RU" sz="14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14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14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14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20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20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2000" b="0" strike="noStrike" spc="-1">
                <a:solidFill>
                  <a:srgbClr val="000000"/>
                </a:solidFill>
                <a:latin typeface="Arial"/>
              </a:rPr>
              <a:t>Седьмой уровень структуры</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p:spPr>
        <p:txBody>
          <a:bodyPr tIns="91440" bIns="91440"/>
          <a:lstStyle/>
          <a:p>
            <a:r>
              <a:rPr lang="ru-RU" sz="2800" b="0" strike="noStrike" spc="-1">
                <a:solidFill>
                  <a:srgbClr val="000000"/>
                </a:solidFill>
                <a:latin typeface="Arial"/>
              </a:rPr>
              <a:t>Для правки текста заглавия щёлкните мышью</a:t>
            </a:r>
          </a:p>
        </p:txBody>
      </p:sp>
      <p:sp>
        <p:nvSpPr>
          <p:cNvPr id="40" name="PlaceHolder 2"/>
          <p:cNvSpPr>
            <a:spLocks noGrp="1"/>
          </p:cNvSpPr>
          <p:nvPr>
            <p:ph type="body"/>
          </p:nvPr>
        </p:nvSpPr>
        <p:spPr>
          <a:xfrm>
            <a:off x="311760" y="1152360"/>
            <a:ext cx="8520120" cy="3416040"/>
          </a:xfrm>
          <a:prstGeom prst="rect">
            <a:avLst/>
          </a:prstGeom>
        </p:spPr>
        <p:txBody>
          <a:bodyPr tIns="91440" bIns="91440"/>
          <a:lstStyle/>
          <a:p>
            <a:pPr marL="432000" indent="-324000">
              <a:spcBef>
                <a:spcPts val="1417"/>
              </a:spcBef>
              <a:buClr>
                <a:srgbClr val="000000"/>
              </a:buClr>
              <a:buSzPct val="45000"/>
              <a:buFont typeface="Wingdings" charset="2"/>
              <a:buChar char=""/>
            </a:pPr>
            <a:r>
              <a:rPr lang="ru-RU" sz="1800" b="0" strike="noStrike" spc="-1">
                <a:solidFill>
                  <a:srgbClr val="000000"/>
                </a:solidFill>
                <a:latin typeface="Arial"/>
              </a:rPr>
              <a:t>Для правки структуры щёлкните мышью</a:t>
            </a:r>
          </a:p>
          <a:p>
            <a:pPr marL="864000" lvl="1" indent="-324000">
              <a:spcBef>
                <a:spcPts val="1134"/>
              </a:spcBef>
              <a:buClr>
                <a:srgbClr val="000000"/>
              </a:buClr>
              <a:buSzPct val="75000"/>
              <a:buFont typeface="Symbol" charset="2"/>
              <a:buChar char=""/>
            </a:pPr>
            <a:r>
              <a:rPr lang="ru-RU" sz="1800" b="0" strike="noStrike" spc="-1">
                <a:solidFill>
                  <a:srgbClr val="000000"/>
                </a:solidFill>
                <a:latin typeface="Arial"/>
              </a:rPr>
              <a:t>Второй уровень структуры</a:t>
            </a:r>
          </a:p>
          <a:p>
            <a:pPr marL="1296000" lvl="2" indent="-288000">
              <a:spcBef>
                <a:spcPts val="850"/>
              </a:spcBef>
              <a:buClr>
                <a:srgbClr val="000000"/>
              </a:buClr>
              <a:buSzPct val="45000"/>
              <a:buFont typeface="Wingdings" charset="2"/>
              <a:buChar char=""/>
            </a:pPr>
            <a:r>
              <a:rPr lang="ru-RU" sz="1800" b="0" strike="noStrike" spc="-1">
                <a:solidFill>
                  <a:srgbClr val="000000"/>
                </a:solidFill>
                <a:latin typeface="Arial"/>
              </a:rPr>
              <a:t>Третий уровень структуры</a:t>
            </a:r>
          </a:p>
          <a:p>
            <a:pPr marL="1728000" lvl="3" indent="-216000">
              <a:spcBef>
                <a:spcPts val="567"/>
              </a:spcBef>
              <a:buClr>
                <a:srgbClr val="000000"/>
              </a:buClr>
              <a:buSzPct val="75000"/>
              <a:buFont typeface="Symbol" charset="2"/>
              <a:buChar char=""/>
            </a:pPr>
            <a:r>
              <a:rPr lang="ru-RU" sz="1800" b="0" strike="noStrike" spc="-1">
                <a:solidFill>
                  <a:srgbClr val="000000"/>
                </a:solidFill>
                <a:latin typeface="Arial"/>
              </a:rPr>
              <a:t>Четвёртый уровень структуры</a:t>
            </a:r>
          </a:p>
          <a:p>
            <a:pPr marL="2160000" lvl="4" indent="-216000">
              <a:spcBef>
                <a:spcPts val="283"/>
              </a:spcBef>
              <a:buClr>
                <a:srgbClr val="000000"/>
              </a:buClr>
              <a:buSzPct val="45000"/>
              <a:buFont typeface="Wingdings" charset="2"/>
              <a:buChar char=""/>
            </a:pPr>
            <a:r>
              <a:rPr lang="ru-RU" sz="1800" b="0" strike="noStrike" spc="-1">
                <a:solidFill>
                  <a:srgbClr val="000000"/>
                </a:solidFill>
                <a:latin typeface="Arial"/>
              </a:rPr>
              <a:t>Пятый уровень структуры</a:t>
            </a:r>
          </a:p>
          <a:p>
            <a:pPr marL="2592000" lvl="5" indent="-216000">
              <a:spcBef>
                <a:spcPts val="283"/>
              </a:spcBef>
              <a:buClr>
                <a:srgbClr val="000000"/>
              </a:buClr>
              <a:buSzPct val="45000"/>
              <a:buFont typeface="Wingdings" charset="2"/>
              <a:buChar char=""/>
            </a:pPr>
            <a:r>
              <a:rPr lang="ru-RU" sz="1800" b="0" strike="noStrike" spc="-1">
                <a:solidFill>
                  <a:srgbClr val="000000"/>
                </a:solidFill>
                <a:latin typeface="Arial"/>
              </a:rPr>
              <a:t>Шестой уровень структуры</a:t>
            </a:r>
          </a:p>
          <a:p>
            <a:pPr marL="3024000" lvl="6" indent="-216000">
              <a:spcBef>
                <a:spcPts val="283"/>
              </a:spcBef>
              <a:buClr>
                <a:srgbClr val="000000"/>
              </a:buClr>
              <a:buSzPct val="45000"/>
              <a:buFont typeface="Wingdings" charset="2"/>
              <a:buChar char=""/>
            </a:pPr>
            <a:r>
              <a:rPr lang="ru-RU" sz="1800" b="0" strike="noStrike" spc="-1">
                <a:solidFill>
                  <a:srgbClr val="000000"/>
                </a:solidFill>
                <a:latin typeface="Arial"/>
              </a:rPr>
              <a:t>Седьмой уровень структуры</a:t>
            </a:r>
          </a:p>
        </p:txBody>
      </p:sp>
      <p:sp>
        <p:nvSpPr>
          <p:cNvPr id="41" name="PlaceHolder 3"/>
          <p:cNvSpPr>
            <a:spLocks noGrp="1"/>
          </p:cNvSpPr>
          <p:nvPr>
            <p:ph type="sldNum"/>
          </p:nvPr>
        </p:nvSpPr>
        <p:spPr>
          <a:xfrm>
            <a:off x="8472600" y="4663080"/>
            <a:ext cx="548280" cy="393120"/>
          </a:xfrm>
          <a:prstGeom prst="rect">
            <a:avLst/>
          </a:prstGeom>
        </p:spPr>
        <p:txBody>
          <a:bodyPr tIns="91440" bIns="91440" anchor="ctr"/>
          <a:lstStyle/>
          <a:p>
            <a:pPr>
              <a:lnSpc>
                <a:spcPct val="100000"/>
              </a:lnSpc>
            </a:pPr>
            <a:fld id="{49FEA3CF-B1EE-4CCB-AB01-37C30F34FFBA}" type="slidenum">
              <a:rPr lang="ru-RU" sz="1400" b="0" strike="noStrike" spc="-1">
                <a:solidFill>
                  <a:srgbClr val="000000"/>
                </a:solidFill>
                <a:latin typeface="Arial"/>
                <a:ea typeface="Arial"/>
              </a:rPr>
              <a:t>‹#›</a:t>
            </a:fld>
            <a:endParaRPr lang="ru-RU"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web.telegram.org/#/im?p=%40OSoufiane" TargetMode="External"/><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62.png"/><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80.png"/></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93.png"/></Relationships>
</file>

<file path=ppt/slides/_rels/slide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96.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15.xml"/><Relationship Id="rId5" Type="http://schemas.openxmlformats.org/officeDocument/2006/relationships/image" Target="../media/image101.png"/><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15.xml"/><Relationship Id="rId4"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78" name="CustomShape 1"/>
          <p:cNvSpPr/>
          <p:nvPr/>
        </p:nvSpPr>
        <p:spPr>
          <a:xfrm>
            <a:off x="452879" y="1929150"/>
            <a:ext cx="8621547" cy="6426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sz="3200" b="1" spc="-1" dirty="0">
                <a:solidFill>
                  <a:srgbClr val="FFFFFF"/>
                </a:solidFill>
                <a:latin typeface="Proxima Nova Black"/>
              </a:rPr>
              <a:t>Introduction Android App Exploitation &amp; Reverse Engineering</a:t>
            </a:r>
          </a:p>
          <a:p>
            <a:pPr>
              <a:lnSpc>
                <a:spcPct val="100000"/>
              </a:lnSpc>
            </a:pPr>
            <a:endParaRPr lang="ru-RU" sz="3200" b="0" strike="noStrike" spc="-1" dirty="0">
              <a:latin typeface="Arial"/>
            </a:endParaRPr>
          </a:p>
        </p:txBody>
      </p:sp>
      <p:sp>
        <p:nvSpPr>
          <p:cNvPr id="79" name="CustomShape 2"/>
          <p:cNvSpPr/>
          <p:nvPr/>
        </p:nvSpPr>
        <p:spPr>
          <a:xfrm>
            <a:off x="452879" y="3367503"/>
            <a:ext cx="6871696" cy="68292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nSpc>
                <a:spcPct val="100000"/>
              </a:lnSpc>
            </a:pPr>
            <a:r>
              <a:rPr lang="en-US" b="1" spc="-1" dirty="0">
                <a:solidFill>
                  <a:srgbClr val="FFFFFF"/>
                </a:solidFill>
                <a:latin typeface="Proxima Nova Black"/>
              </a:rPr>
              <a:t>Soufiane Ouha &amp; Mukhtar Serikbayev</a:t>
            </a:r>
            <a:endParaRPr lang="ru-RU" sz="1800" b="0" strike="noStrike" spc="-1" dirty="0">
              <a:latin typeface="Arial"/>
            </a:endParaRPr>
          </a:p>
        </p:txBody>
      </p:sp>
      <p:sp>
        <p:nvSpPr>
          <p:cNvPr id="80" name="CustomShape 3"/>
          <p:cNvSpPr/>
          <p:nvPr/>
        </p:nvSpPr>
        <p:spPr>
          <a:xfrm>
            <a:off x="2098440" y="2500200"/>
            <a:ext cx="184320" cy="3074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684803" cy="742767"/>
          </a:xfrm>
          <a:prstGeom prst="rect">
            <a:avLst/>
          </a:prstGeom>
        </p:spPr>
        <p:txBody>
          <a:bodyPr wrap="none">
            <a:spAutoFit/>
          </a:bodyPr>
          <a:lstStyle/>
          <a:p>
            <a:pPr marL="12700" lvl="0">
              <a:lnSpc>
                <a:spcPts val="6200"/>
              </a:lnSpc>
            </a:pPr>
            <a:r>
              <a:rPr lang="en-US" b="1" dirty="0">
                <a:solidFill>
                  <a:srgbClr val="FFFFFF"/>
                </a:solidFill>
                <a:latin typeface="Times New Roman"/>
                <a:cs typeface="Times New Roman"/>
              </a:rPr>
              <a:t>ADB</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D416612-E22C-42D5-AED7-7C12C79C6938}"/>
              </a:ext>
            </a:extLst>
          </p:cNvPr>
          <p:cNvSpPr/>
          <p:nvPr/>
        </p:nvSpPr>
        <p:spPr>
          <a:xfrm>
            <a:off x="730979" y="1085431"/>
            <a:ext cx="6953073" cy="4141518"/>
          </a:xfrm>
          <a:prstGeom prst="rect">
            <a:avLst/>
          </a:prstGeom>
        </p:spPr>
        <p:txBody>
          <a:bodyPr wrap="square">
            <a:spAutoFit/>
          </a:bodyPr>
          <a:lstStyle/>
          <a:p>
            <a:pPr marL="12700" lvl="0">
              <a:defRPr/>
            </a:pPr>
            <a:r>
              <a:rPr lang="fr-FR" sz="1600" b="1" dirty="0" err="1">
                <a:solidFill>
                  <a:srgbClr val="FFFFFF"/>
                </a:solidFill>
                <a:latin typeface="Times New Roman"/>
                <a:cs typeface="Times New Roman"/>
              </a:rPr>
              <a:t>What</a:t>
            </a:r>
            <a:r>
              <a:rPr lang="fr-FR" sz="1600" b="1" dirty="0">
                <a:solidFill>
                  <a:srgbClr val="FFFFFF"/>
                </a:solidFill>
                <a:latin typeface="Times New Roman"/>
                <a:cs typeface="Times New Roman"/>
              </a:rPr>
              <a:t> </a:t>
            </a:r>
            <a:r>
              <a:rPr lang="fr-FR" sz="1600" b="1" dirty="0" err="1">
                <a:solidFill>
                  <a:srgbClr val="FFFFFF"/>
                </a:solidFill>
                <a:latin typeface="Times New Roman"/>
                <a:cs typeface="Times New Roman"/>
              </a:rPr>
              <a:t>is</a:t>
            </a:r>
            <a:r>
              <a:rPr lang="fr-FR" sz="1600" b="1" dirty="0">
                <a:solidFill>
                  <a:srgbClr val="FFFFFF"/>
                </a:solidFill>
                <a:latin typeface="Times New Roman"/>
                <a:cs typeface="Times New Roman"/>
              </a:rPr>
              <a:t> ADB:</a:t>
            </a:r>
            <a:endParaRPr kumimoji="0" lang="fr-FR" sz="1600" b="1" i="0" u="none" strike="noStrike" kern="1200" cap="none" spc="0" normalizeH="0" baseline="0" noProof="0" dirty="0">
              <a:ln>
                <a:noFill/>
              </a:ln>
              <a:solidFill>
                <a:srgbClr val="FFFFFF"/>
              </a:solidFill>
              <a:effectLst/>
              <a:uLnTx/>
              <a:uFillTx/>
              <a:latin typeface="Times New Roman"/>
              <a:cs typeface="Times New Roman"/>
            </a:endParaRPr>
          </a:p>
          <a:p>
            <a:pPr marL="1270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FFFFF"/>
              </a:solidFill>
              <a:effectLst/>
              <a:uLnTx/>
              <a:uFillTx/>
              <a:latin typeface="Times New Roman"/>
              <a:cs typeface="Times New Roman"/>
            </a:endParaRPr>
          </a:p>
          <a:p>
            <a:pPr marL="12700" lvl="0" algn="just">
              <a:lnSpc>
                <a:spcPct val="150000"/>
              </a:lnSpc>
            </a:pPr>
            <a:r>
              <a:rPr lang="en-US" sz="1400" dirty="0">
                <a:solidFill>
                  <a:srgbClr val="FFFFFF"/>
                </a:solidFill>
                <a:latin typeface="Times New Roman"/>
                <a:cs typeface="Times New Roman"/>
              </a:rPr>
              <a:t>Android Debug Bridge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is a versatile command-line tool that lets you communicate with a device. The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command facilitates a variety of device actions, such as installing and debugging apps, and it provides access to a Unix shell that you can use to run a variety of commands on a device. It is a client-server program that includes three components: A client, which sends commands. The client runs on your development machine. You can invoke a client from a command-line terminal by issuing an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command. A daemon (</a:t>
            </a:r>
            <a:r>
              <a:rPr lang="en-US" sz="1400" dirty="0" err="1">
                <a:solidFill>
                  <a:srgbClr val="FFFFFF"/>
                </a:solidFill>
                <a:latin typeface="Times New Roman"/>
                <a:cs typeface="Times New Roman"/>
              </a:rPr>
              <a:t>adbd</a:t>
            </a:r>
            <a:r>
              <a:rPr lang="en-US" sz="1400" dirty="0">
                <a:solidFill>
                  <a:srgbClr val="FFFFFF"/>
                </a:solidFill>
                <a:latin typeface="Times New Roman"/>
                <a:cs typeface="Times New Roman"/>
              </a:rPr>
              <a:t>), which runs commands on a device. The daemon runs as a background process on each device. A server, which manages communication between the client and the daemon. The server runs as a background process on your development machine.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is included in the Android SDK Platform-Tools package</a:t>
            </a:r>
            <a:r>
              <a:rPr kumimoji="0" lang="en-US" sz="1400" b="0" i="0" u="none" strike="noStrike" kern="1200" cap="none" spc="0" normalizeH="0" baseline="0" noProof="0" dirty="0">
                <a:ln>
                  <a:noFill/>
                </a:ln>
                <a:solidFill>
                  <a:srgbClr val="FFFFFF"/>
                </a:solidFill>
                <a:effectLst/>
                <a:uLnTx/>
                <a:uFillTx/>
                <a:latin typeface="Times New Roman"/>
                <a:cs typeface="Times New Roman"/>
              </a:rPr>
              <a:t>.</a:t>
            </a:r>
            <a:endParaRPr kumimoji="0" lang="en-US" sz="1600" b="0" i="0" u="none" strike="noStrike" kern="1200" cap="none" spc="0" normalizeH="0" baseline="0" noProof="0" dirty="0">
              <a:ln>
                <a:noFill/>
              </a:ln>
              <a:solidFill>
                <a:srgbClr val="FFFFFF"/>
              </a:solidFill>
              <a:effectLst/>
              <a:uLnTx/>
              <a:uFillTx/>
              <a:latin typeface="Times New Roman"/>
              <a:cs typeface="Times New Roman"/>
            </a:endParaRPr>
          </a:p>
          <a:p>
            <a:pPr marL="12700" marR="0" lvl="0" indent="0" algn="l" defTabSz="914400" rtl="0" eaLnBrk="1" fontAlgn="auto" latinLnBrk="0" hangingPunct="1">
              <a:lnSpc>
                <a:spcPct val="15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FFFFFF"/>
                </a:solidFill>
                <a:effectLst/>
                <a:uLnTx/>
                <a:uFillTx/>
                <a:latin typeface="Times New Roman"/>
                <a:cs typeface="Times New Roman"/>
              </a:rPr>
              <a:t> </a:t>
            </a:r>
          </a:p>
        </p:txBody>
      </p:sp>
    </p:spTree>
    <p:extLst>
      <p:ext uri="{BB962C8B-B14F-4D97-AF65-F5344CB8AC3E}">
        <p14:creationId xmlns:p14="http://schemas.microsoft.com/office/powerpoint/2010/main" val="31740334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EE109C-5048-4363-8150-25371E6F52FC}"/>
              </a:ext>
            </a:extLst>
          </p:cNvPr>
          <p:cNvSpPr/>
          <p:nvPr/>
        </p:nvSpPr>
        <p:spPr>
          <a:xfrm>
            <a:off x="438688" y="376976"/>
            <a:ext cx="644657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We can see some malware application going to install and giving extraneous behavior </a:t>
            </a:r>
          </a:p>
        </p:txBody>
      </p:sp>
      <p:pic>
        <p:nvPicPr>
          <p:cNvPr id="10" name="Picture 9">
            <a:extLst>
              <a:ext uri="{FF2B5EF4-FFF2-40B4-BE49-F238E27FC236}">
                <a16:creationId xmlns:a16="http://schemas.microsoft.com/office/drawing/2014/main" id="{11255561-DDE1-4863-959F-8C02AFB36CDA}"/>
              </a:ext>
            </a:extLst>
          </p:cNvPr>
          <p:cNvPicPr/>
          <p:nvPr/>
        </p:nvPicPr>
        <p:blipFill>
          <a:blip r:embed="rId3"/>
          <a:stretch>
            <a:fillRect/>
          </a:stretch>
        </p:blipFill>
        <p:spPr>
          <a:xfrm>
            <a:off x="490537" y="752142"/>
            <a:ext cx="5943600" cy="2799715"/>
          </a:xfrm>
          <a:prstGeom prst="rect">
            <a:avLst/>
          </a:prstGeom>
        </p:spPr>
      </p:pic>
    </p:spTree>
    <p:extLst>
      <p:ext uri="{BB962C8B-B14F-4D97-AF65-F5344CB8AC3E}">
        <p14:creationId xmlns:p14="http://schemas.microsoft.com/office/powerpoint/2010/main" val="35463694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DEE109C-5048-4363-8150-25371E6F52FC}"/>
              </a:ext>
            </a:extLst>
          </p:cNvPr>
          <p:cNvSpPr/>
          <p:nvPr/>
        </p:nvSpPr>
        <p:spPr>
          <a:xfrm>
            <a:off x="191425" y="121816"/>
            <a:ext cx="1069203"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Strange URL</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CAB51A1A-E010-4F29-849D-42DB434073AA}"/>
              </a:ext>
            </a:extLst>
          </p:cNvPr>
          <p:cNvPicPr/>
          <p:nvPr/>
        </p:nvPicPr>
        <p:blipFill>
          <a:blip r:embed="rId3"/>
          <a:stretch>
            <a:fillRect/>
          </a:stretch>
        </p:blipFill>
        <p:spPr>
          <a:xfrm>
            <a:off x="285750" y="514668"/>
            <a:ext cx="5372100" cy="2333308"/>
          </a:xfrm>
          <a:prstGeom prst="rect">
            <a:avLst/>
          </a:prstGeom>
        </p:spPr>
      </p:pic>
    </p:spTree>
    <p:extLst>
      <p:ext uri="{BB962C8B-B14F-4D97-AF65-F5344CB8AC3E}">
        <p14:creationId xmlns:p14="http://schemas.microsoft.com/office/powerpoint/2010/main" val="29323316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E3FCC-CF48-4805-A46C-5E109E2E5882}"/>
              </a:ext>
            </a:extLst>
          </p:cNvPr>
          <p:cNvSpPr/>
          <p:nvPr/>
        </p:nvSpPr>
        <p:spPr>
          <a:xfrm>
            <a:off x="260456" y="354678"/>
            <a:ext cx="2113271" cy="387798"/>
          </a:xfrm>
          <a:prstGeom prst="rect">
            <a:avLst/>
          </a:prstGeom>
        </p:spPr>
        <p:txBody>
          <a:bodyPr wrap="none">
            <a:spAutoFit/>
          </a:bodyPr>
          <a:lstStyle/>
          <a:p>
            <a:pPr marL="66674" marR="0" lvl="0" indent="0" algn="l" defTabSz="914400" rtl="0" eaLnBrk="1" fontAlgn="auto" latinLnBrk="0" hangingPunct="1">
              <a:lnSpc>
                <a:spcPct val="95825"/>
              </a:lnSpc>
              <a:spcBef>
                <a:spcPts val="0"/>
              </a:spcBef>
              <a:spcAft>
                <a:spcPts val="0"/>
              </a:spcAft>
              <a:buClrTx/>
              <a:buSzTx/>
              <a:buFontTx/>
              <a:buNone/>
              <a:tabLst/>
              <a:defRPr/>
            </a:pPr>
            <a:r>
              <a:rPr kumimoji="0" lang="en-US" sz="2000" b="1" i="0" u="none" strike="noStrike" kern="1200" cap="none" spc="42" normalizeH="0" baseline="0" noProof="0" dirty="0">
                <a:ln>
                  <a:noFill/>
                </a:ln>
                <a:solidFill>
                  <a:prstClr val="white"/>
                </a:solidFill>
                <a:effectLst/>
                <a:uLnTx/>
                <a:uFillTx/>
                <a:latin typeface="Times New Roman"/>
                <a:cs typeface="Times New Roman"/>
              </a:rPr>
              <a:t>Best practice(s):</a:t>
            </a:r>
            <a:endParaRPr kumimoji="0" lang="en-US" sz="2000" b="0" i="0" u="none" strike="noStrike" kern="1200" cap="none" spc="0" normalizeH="0" baseline="0" noProof="0" dirty="0">
              <a:ln>
                <a:noFill/>
              </a:ln>
              <a:solidFill>
                <a:prstClr val="white"/>
              </a:solidFill>
              <a:effectLst/>
              <a:uLnTx/>
              <a:uFillTx/>
              <a:latin typeface="Times New Roman"/>
              <a:cs typeface="Times New Roman"/>
            </a:endParaRPr>
          </a:p>
        </p:txBody>
      </p:sp>
      <p:sp>
        <p:nvSpPr>
          <p:cNvPr id="7" name="object 3">
            <a:extLst>
              <a:ext uri="{FF2B5EF4-FFF2-40B4-BE49-F238E27FC236}">
                <a16:creationId xmlns:a16="http://schemas.microsoft.com/office/drawing/2014/main" id="{AFE6C4D7-62A7-47E4-AC57-6EE72F0CFDF7}"/>
              </a:ext>
            </a:extLst>
          </p:cNvPr>
          <p:cNvSpPr txBox="1"/>
          <p:nvPr/>
        </p:nvSpPr>
        <p:spPr>
          <a:xfrm>
            <a:off x="260456" y="1105075"/>
            <a:ext cx="7877051" cy="2237550"/>
          </a:xfrm>
          <a:prstGeom prst="rect">
            <a:avLst/>
          </a:prstGeom>
        </p:spPr>
        <p:txBody>
          <a:bodyPr wrap="square" lIns="0" tIns="14605" rIns="0" bIns="0" rtlCol="0">
            <a:noAutofit/>
          </a:bodyPr>
          <a:lstStyle/>
          <a:p>
            <a:pPr marL="85724" lvl="0" algn="just">
              <a:lnSpc>
                <a:spcPct val="95825"/>
              </a:lnSpc>
            </a:pPr>
            <a:r>
              <a:rPr lang="en-US" sz="2000" spc="102" dirty="0">
                <a:solidFill>
                  <a:srgbClr val="0099FF"/>
                </a:solidFill>
                <a:latin typeface="Times New Roman"/>
                <a:cs typeface="Times New Roman"/>
              </a:rPr>
              <a:t>Implement anti-tampering techniques</a:t>
            </a:r>
          </a:p>
          <a:p>
            <a:pPr marL="85724" marR="0" lvl="0" indent="0" algn="just" defTabSz="914400" rtl="0" eaLnBrk="1" fontAlgn="auto" latinLnBrk="0" hangingPunct="1">
              <a:lnSpc>
                <a:spcPct val="95825"/>
              </a:lnSpc>
              <a:spcBef>
                <a:spcPts val="0"/>
              </a:spcBef>
              <a:spcAft>
                <a:spcPts val="0"/>
              </a:spcAft>
              <a:buClrTx/>
              <a:buSzTx/>
              <a:buFontTx/>
              <a:buNone/>
              <a:tabLst/>
              <a:defRPr/>
            </a:pPr>
            <a:endParaRPr kumimoji="0" lang="en-US" sz="2000" b="0" i="0" u="none" strike="noStrike" kern="1200" cap="none" spc="102" normalizeH="0" baseline="0" noProof="0" dirty="0">
              <a:ln>
                <a:noFill/>
              </a:ln>
              <a:solidFill>
                <a:srgbClr val="0099FF"/>
              </a:solidFill>
              <a:effectLst/>
              <a:uLnTx/>
              <a:uFillTx/>
              <a:latin typeface="Times New Roman"/>
              <a:cs typeface="Times New Roman"/>
            </a:endParaRPr>
          </a:p>
          <a:p>
            <a:pPr marL="85724" marR="494096" lvl="0" algn="just">
              <a:lnSpc>
                <a:spcPts val="1609"/>
              </a:lnSpc>
              <a:spcBef>
                <a:spcPts val="60"/>
              </a:spcBef>
            </a:pPr>
            <a:r>
              <a:rPr lang="en-US" sz="1600" spc="43" dirty="0">
                <a:solidFill>
                  <a:prstClr val="white"/>
                </a:solidFill>
                <a:latin typeface="Times New Roman"/>
                <a:cs typeface="Times New Roman"/>
              </a:rPr>
              <a:t>Employ anti-tamper and tamper-detection techniques to prevent illegitimate applications from executing. Use checksums, digital signatures, and other validation mechanisms to help detect file tampering</a:t>
            </a:r>
            <a:r>
              <a:rPr kumimoji="0" lang="en-US" sz="1600" b="0" i="0" u="none" strike="noStrike" kern="1200" cap="none" spc="37" normalizeH="0" baseline="0" noProof="0" dirty="0">
                <a:ln>
                  <a:noFill/>
                </a:ln>
                <a:solidFill>
                  <a:prstClr val="white"/>
                </a:solidFill>
                <a:effectLst/>
                <a:uLnTx/>
                <a:uFillTx/>
                <a:latin typeface="Times New Roman"/>
                <a:cs typeface="Times New Roman"/>
              </a:rPr>
              <a:t>.</a:t>
            </a:r>
            <a:endParaRPr kumimoji="0" lang="en-US" sz="1600" b="0" i="0" u="none" strike="noStrike" kern="1200" cap="none" spc="0" normalizeH="0" baseline="0" noProof="0" dirty="0">
              <a:ln>
                <a:noFill/>
              </a:ln>
              <a:solidFill>
                <a:prstClr val="white"/>
              </a:solidFill>
              <a:effectLst/>
              <a:uLnTx/>
              <a:uFillTx/>
              <a:latin typeface="Times New Roman"/>
              <a:cs typeface="Times New Roman"/>
            </a:endParaRPr>
          </a:p>
        </p:txBody>
      </p:sp>
    </p:spTree>
    <p:extLst>
      <p:ext uri="{BB962C8B-B14F-4D97-AF65-F5344CB8AC3E}">
        <p14:creationId xmlns:p14="http://schemas.microsoft.com/office/powerpoint/2010/main" val="7394117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11">
            <a:extLst>
              <a:ext uri="{FF2B5EF4-FFF2-40B4-BE49-F238E27FC236}">
                <a16:creationId xmlns:a16="http://schemas.microsoft.com/office/drawing/2014/main" id="{C086EF82-694C-4CA1-B574-B2C7C98B0C9D}"/>
              </a:ext>
            </a:extLst>
          </p:cNvPr>
          <p:cNvSpPr txBox="1"/>
          <p:nvPr/>
        </p:nvSpPr>
        <p:spPr>
          <a:xfrm>
            <a:off x="837663" y="1147650"/>
            <a:ext cx="2647950" cy="2465700"/>
          </a:xfrm>
          <a:prstGeom prst="rect">
            <a:avLst/>
          </a:prstGeom>
        </p:spPr>
        <p:txBody>
          <a:bodyPr wrap="square" lIns="0" tIns="123285" rIns="0" bIns="0" rtlCol="0">
            <a:noAutofit/>
          </a:bodyPr>
          <a:lstStyle/>
          <a:p>
            <a:pPr marL="85724" marR="0" lvl="0" indent="0" algn="l" defTabSz="914400" rtl="0" eaLnBrk="1" fontAlgn="auto" latinLnBrk="0" hangingPunct="1">
              <a:lnSpc>
                <a:spcPts val="19415"/>
              </a:lnSpc>
              <a:spcBef>
                <a:spcPts val="0"/>
              </a:spcBef>
              <a:spcAft>
                <a:spcPts val="0"/>
              </a:spcAft>
              <a:buClrTx/>
              <a:buSzTx/>
              <a:buFontTx/>
              <a:buNone/>
              <a:tabLst/>
              <a:defRPr/>
            </a:pPr>
            <a:r>
              <a:rPr kumimoji="0" lang="en-US" sz="41250" b="1" i="0" u="none" strike="noStrike" kern="1200" cap="none" spc="2061" normalizeH="0" baseline="-12333" noProof="0" dirty="0">
                <a:ln>
                  <a:noFill/>
                </a:ln>
                <a:solidFill>
                  <a:srgbClr val="FFFFFF"/>
                </a:solidFill>
                <a:effectLst/>
                <a:uLnTx/>
                <a:uFillTx/>
                <a:latin typeface="Times New Roman"/>
                <a:cs typeface="Times New Roman"/>
              </a:rPr>
              <a:t>9</a:t>
            </a:r>
            <a:endParaRPr kumimoji="0" sz="275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7" name="object 15">
            <a:extLst>
              <a:ext uri="{FF2B5EF4-FFF2-40B4-BE49-F238E27FC236}">
                <a16:creationId xmlns:a16="http://schemas.microsoft.com/office/drawing/2014/main" id="{97B7B7DD-9F3D-4345-BC64-618620BB673B}"/>
              </a:ext>
            </a:extLst>
          </p:cNvPr>
          <p:cNvSpPr txBox="1"/>
          <p:nvPr/>
        </p:nvSpPr>
        <p:spPr>
          <a:xfrm>
            <a:off x="2868086" y="1829750"/>
            <a:ext cx="5438251" cy="1889875"/>
          </a:xfrm>
          <a:prstGeom prst="rect">
            <a:avLst/>
          </a:prstGeom>
        </p:spPr>
        <p:txBody>
          <a:bodyPr wrap="square" lIns="0" tIns="39370" rIns="0" bIns="0" rtlCol="0">
            <a:noAutofit/>
          </a:bodyPr>
          <a:lstStyle/>
          <a:p>
            <a:pPr marL="12700" lvl="0">
              <a:lnSpc>
                <a:spcPts val="6200"/>
              </a:lnSpc>
            </a:pPr>
            <a:r>
              <a:rPr lang="en-US" sz="6000" b="1" dirty="0">
                <a:solidFill>
                  <a:srgbClr val="FFFFFF"/>
                </a:solidFill>
                <a:latin typeface="Times New Roman"/>
                <a:cs typeface="Times New Roman"/>
              </a:rPr>
              <a:t>Reverse</a:t>
            </a:r>
            <a:endParaRPr kumimoji="0" lang="en-US" sz="6000" b="1" i="0" u="none" strike="noStrike" kern="1200" cap="none" spc="0" normalizeH="0" baseline="0" noProof="0" dirty="0">
              <a:ln>
                <a:noFill/>
              </a:ln>
              <a:solidFill>
                <a:srgbClr val="FFFFFF"/>
              </a:solidFill>
              <a:effectLst/>
              <a:uLnTx/>
              <a:uFillTx/>
              <a:latin typeface="Times New Roman"/>
              <a:cs typeface="Times New Roman"/>
            </a:endParaRPr>
          </a:p>
          <a:p>
            <a:pPr marL="12700" lvl="0">
              <a:lnSpc>
                <a:spcPts val="6200"/>
              </a:lnSpc>
            </a:pPr>
            <a:r>
              <a:rPr lang="en-US" sz="6000" b="1" spc="109" dirty="0">
                <a:solidFill>
                  <a:srgbClr val="FFFFFF"/>
                </a:solidFill>
                <a:latin typeface="Times New Roman"/>
                <a:cs typeface="Times New Roman"/>
              </a:rPr>
              <a:t>Engineering</a:t>
            </a:r>
            <a:endParaRPr kumimoji="0" lang="en-US" sz="6000" b="1" i="0" u="none" strike="noStrike" kern="1200" cap="none" spc="0" normalizeH="0" baseline="0" noProof="0" dirty="0">
              <a:ln>
                <a:noFill/>
              </a:ln>
              <a:solidFill>
                <a:srgbClr val="FFFFFF"/>
              </a:solidFill>
              <a:effectLst/>
              <a:uLnTx/>
              <a:uFillTx/>
              <a:latin typeface="Times New Roman"/>
              <a:cs typeface="Times New Roman"/>
            </a:endParaRPr>
          </a:p>
        </p:txBody>
      </p:sp>
    </p:spTree>
    <p:extLst>
      <p:ext uri="{BB962C8B-B14F-4D97-AF65-F5344CB8AC3E}">
        <p14:creationId xmlns:p14="http://schemas.microsoft.com/office/powerpoint/2010/main" val="8534374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504826" y="981075"/>
            <a:ext cx="7696200" cy="3619500"/>
          </a:xfrm>
          <a:prstGeom prst="rect">
            <a:avLst/>
          </a:prstGeom>
        </p:spPr>
        <p:txBody>
          <a:bodyPr wrap="square" lIns="0" tIns="57975" rIns="0" bIns="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Arial"/>
            </a:endParaRPr>
          </a:p>
          <a:p>
            <a:pPr algn="just">
              <a:lnSpc>
                <a:spcPct val="150000"/>
              </a:lnSpc>
            </a:pPr>
            <a:r>
              <a:rPr lang="en-US" sz="2400" spc="89" dirty="0">
                <a:solidFill>
                  <a:srgbClr val="FFFFFF"/>
                </a:solidFill>
                <a:latin typeface="Times New Roman"/>
                <a:cs typeface="Times New Roman"/>
              </a:rPr>
              <a:t>Reverse engineering refers to </a:t>
            </a:r>
            <a:r>
              <a:rPr lang="en-US" sz="800" dirty="0"/>
              <a:t> </a:t>
            </a:r>
            <a:r>
              <a:rPr lang="en-US" sz="2400" spc="77" dirty="0">
                <a:solidFill>
                  <a:srgbClr val="FFFFFF"/>
                </a:solidFill>
                <a:latin typeface="Times New Roman"/>
                <a:cs typeface="Times New Roman"/>
              </a:rPr>
              <a:t>the analysis of a final binary to </a:t>
            </a:r>
            <a:r>
              <a:rPr lang="en-US" sz="2400" spc="114" dirty="0">
                <a:solidFill>
                  <a:srgbClr val="FFFFFF"/>
                </a:solidFill>
                <a:latin typeface="Times New Roman"/>
                <a:cs typeface="Times New Roman"/>
              </a:rPr>
              <a:t>determine its </a:t>
            </a:r>
            <a:r>
              <a:rPr lang="en-US" sz="2400" b="1" spc="114" dirty="0">
                <a:solidFill>
                  <a:srgbClr val="33CCFF"/>
                </a:solidFill>
                <a:latin typeface="Times New Roman"/>
                <a:cs typeface="Times New Roman"/>
              </a:rPr>
              <a:t>source code, </a:t>
            </a:r>
            <a:r>
              <a:rPr lang="en-US" sz="2400" b="1" spc="15" dirty="0">
                <a:solidFill>
                  <a:srgbClr val="33CCFF"/>
                </a:solidFill>
                <a:latin typeface="Times New Roman"/>
                <a:cs typeface="Times New Roman"/>
              </a:rPr>
              <a:t>libraries, algorithms, and more</a:t>
            </a:r>
            <a:r>
              <a:rPr lang="en-US" sz="2400" spc="15" dirty="0">
                <a:solidFill>
                  <a:srgbClr val="FFFFFF"/>
                </a:solidFill>
                <a:latin typeface="Times New Roman"/>
                <a:cs typeface="Times New Roman"/>
              </a:rPr>
              <a:t>.</a:t>
            </a:r>
            <a:endParaRPr lang="en-US" sz="2400" dirty="0">
              <a:latin typeface="Times New Roman"/>
              <a:cs typeface="Times New Roman"/>
            </a:endParaRPr>
          </a:p>
        </p:txBody>
      </p:sp>
    </p:spTree>
    <p:extLst>
      <p:ext uri="{BB962C8B-B14F-4D97-AF65-F5344CB8AC3E}">
        <p14:creationId xmlns:p14="http://schemas.microsoft.com/office/powerpoint/2010/main" val="383197029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object 10">
            <a:extLst>
              <a:ext uri="{FF2B5EF4-FFF2-40B4-BE49-F238E27FC236}">
                <a16:creationId xmlns:a16="http://schemas.microsoft.com/office/drawing/2014/main" id="{E2F3FD82-CC65-4099-9889-8DBEA5C6F0F1}"/>
              </a:ext>
            </a:extLst>
          </p:cNvPr>
          <p:cNvSpPr/>
          <p:nvPr/>
        </p:nvSpPr>
        <p:spPr>
          <a:xfrm>
            <a:off x="383000" y="1138949"/>
            <a:ext cx="4094000" cy="2730974"/>
          </a:xfrm>
          <a:prstGeom prst="rect">
            <a:avLst/>
          </a:prstGeom>
          <a:blipFill>
            <a:blip r:embed="rId3" cstate="print"/>
            <a:stretch>
              <a:fillRect/>
            </a:stretch>
          </a:blipFill>
        </p:spPr>
        <p:txBody>
          <a:bodyPr wrap="square" lIns="0" tIns="0" rIns="0" bIns="0" rtlCol="0">
            <a:noAutofit/>
          </a:bodyPr>
          <a:lstStyle/>
          <a:p>
            <a:endParaRPr/>
          </a:p>
        </p:txBody>
      </p:sp>
      <p:sp>
        <p:nvSpPr>
          <p:cNvPr id="7" name="object 2">
            <a:extLst>
              <a:ext uri="{FF2B5EF4-FFF2-40B4-BE49-F238E27FC236}">
                <a16:creationId xmlns:a16="http://schemas.microsoft.com/office/drawing/2014/main" id="{5C1A2A6C-FFF0-4D18-A6BA-0FFAD69F7B28}"/>
              </a:ext>
            </a:extLst>
          </p:cNvPr>
          <p:cNvSpPr txBox="1"/>
          <p:nvPr/>
        </p:nvSpPr>
        <p:spPr>
          <a:xfrm>
            <a:off x="5048249" y="823201"/>
            <a:ext cx="3514725" cy="2888848"/>
          </a:xfrm>
          <a:prstGeom prst="rect">
            <a:avLst/>
          </a:prstGeom>
        </p:spPr>
        <p:txBody>
          <a:bodyPr wrap="square" lIns="0" tIns="57975" rIns="0" bIns="0" rtlCol="0">
            <a:noAutofit/>
          </a:bodyPr>
          <a:lstStyle/>
          <a:p>
            <a:pPr marL="12700" lvl="0">
              <a:lnSpc>
                <a:spcPts val="2800"/>
              </a:lnSpc>
            </a:pPr>
            <a:r>
              <a:rPr lang="en-US" sz="2600" spc="48" dirty="0">
                <a:solidFill>
                  <a:srgbClr val="0099FF"/>
                </a:solidFill>
                <a:latin typeface="Times New Roman"/>
                <a:cs typeface="Times New Roman"/>
              </a:rPr>
              <a:t>Example: </a:t>
            </a:r>
            <a:r>
              <a:rPr lang="en-US" sz="2600" spc="91" dirty="0">
                <a:solidFill>
                  <a:srgbClr val="0099FF"/>
                </a:solidFill>
                <a:latin typeface="Times New Roman"/>
                <a:cs typeface="Times New Roman"/>
              </a:rPr>
              <a:t>Tinder</a:t>
            </a:r>
            <a:endParaRPr lang="en-US" sz="2600" dirty="0">
              <a:solidFill>
                <a:prstClr val="black"/>
              </a:solidFill>
              <a:latin typeface="Times New Roman"/>
              <a:cs typeface="Times New Roman"/>
            </a:endParaRPr>
          </a:p>
        </p:txBody>
      </p:sp>
      <p:sp>
        <p:nvSpPr>
          <p:cNvPr id="8" name="Rectangle 7">
            <a:extLst>
              <a:ext uri="{FF2B5EF4-FFF2-40B4-BE49-F238E27FC236}">
                <a16:creationId xmlns:a16="http://schemas.microsoft.com/office/drawing/2014/main" id="{438FF6FF-D03D-4F2D-A746-3FECD7AC8F4D}"/>
              </a:ext>
            </a:extLst>
          </p:cNvPr>
          <p:cNvSpPr/>
          <p:nvPr/>
        </p:nvSpPr>
        <p:spPr>
          <a:xfrm>
            <a:off x="4666998" y="1468688"/>
            <a:ext cx="4094001" cy="1844095"/>
          </a:xfrm>
          <a:prstGeom prst="rect">
            <a:avLst/>
          </a:prstGeom>
        </p:spPr>
        <p:txBody>
          <a:bodyPr wrap="square">
            <a:spAutoFit/>
          </a:bodyPr>
          <a:lstStyle/>
          <a:p>
            <a:pPr algn="just">
              <a:lnSpc>
                <a:spcPts val="700"/>
              </a:lnSpc>
            </a:pPr>
            <a:endParaRPr lang="en-US" sz="600" dirty="0">
              <a:solidFill>
                <a:schemeClr val="bg1"/>
              </a:solidFill>
              <a:latin typeface="Calibri" panose="020F0502020204030204" pitchFamily="34" charset="0"/>
              <a:cs typeface="Calibri" panose="020F0502020204030204" pitchFamily="34" charset="0"/>
            </a:endParaRPr>
          </a:p>
          <a:p>
            <a:pPr marL="542925" marR="136871" indent="-381957" algn="just">
              <a:lnSpc>
                <a:spcPct val="99945"/>
              </a:lnSpc>
              <a:tabLst>
                <a:tab pos="533400" algn="l"/>
              </a:tabLst>
            </a:pPr>
            <a:r>
              <a:rPr lang="en-US" dirty="0">
                <a:solidFill>
                  <a:schemeClr val="bg1"/>
                </a:solidFill>
                <a:latin typeface="Calibri" panose="020F0502020204030204" pitchFamily="34" charset="0"/>
                <a:cs typeface="Calibri" panose="020F0502020204030204" pitchFamily="34" charset="0"/>
              </a:rPr>
              <a:t>	</a:t>
            </a:r>
            <a:r>
              <a:rPr lang="en-US" spc="73" dirty="0">
                <a:solidFill>
                  <a:schemeClr val="bg1"/>
                </a:solidFill>
                <a:latin typeface="Calibri" panose="020F0502020204030204" pitchFamily="34" charset="0"/>
                <a:cs typeface="Calibri" panose="020F0502020204030204" pitchFamily="34" charset="0"/>
              </a:rPr>
              <a:t>Hackers</a:t>
            </a:r>
            <a:r>
              <a:rPr lang="en-US" spc="16" dirty="0">
                <a:solidFill>
                  <a:schemeClr val="bg1"/>
                </a:solidFill>
                <a:latin typeface="Calibri" panose="020F0502020204030204" pitchFamily="34" charset="0"/>
                <a:cs typeface="Calibri" panose="020F0502020204030204" pitchFamily="34" charset="0"/>
              </a:rPr>
              <a:t> </a:t>
            </a:r>
            <a:r>
              <a:rPr lang="en-US" spc="73" dirty="0">
                <a:solidFill>
                  <a:schemeClr val="bg1"/>
                </a:solidFill>
                <a:latin typeface="Calibri" panose="020F0502020204030204" pitchFamily="34" charset="0"/>
                <a:cs typeface="Calibri" panose="020F0502020204030204" pitchFamily="34" charset="0"/>
              </a:rPr>
              <a:t>decompiled</a:t>
            </a:r>
            <a:r>
              <a:rPr lang="en-US" spc="-114" dirty="0">
                <a:solidFill>
                  <a:schemeClr val="bg1"/>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mobile</a:t>
            </a:r>
            <a:r>
              <a:rPr lang="en-US" spc="273" dirty="0">
                <a:solidFill>
                  <a:schemeClr val="bg1"/>
                </a:solidFill>
                <a:latin typeface="Calibri" panose="020F0502020204030204" pitchFamily="34" charset="0"/>
                <a:cs typeface="Calibri" panose="020F0502020204030204" pitchFamily="34" charset="0"/>
              </a:rPr>
              <a:t> </a:t>
            </a:r>
            <a:r>
              <a:rPr lang="en-US" spc="104" dirty="0">
                <a:solidFill>
                  <a:schemeClr val="bg1"/>
                </a:solidFill>
                <a:latin typeface="Calibri" panose="020F0502020204030204" pitchFamily="34" charset="0"/>
                <a:cs typeface="Calibri" panose="020F0502020204030204" pitchFamily="34" charset="0"/>
              </a:rPr>
              <a:t>app</a:t>
            </a:r>
            <a:r>
              <a:rPr lang="en-US" spc="54" dirty="0">
                <a:solidFill>
                  <a:schemeClr val="bg1"/>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and</a:t>
            </a:r>
            <a:r>
              <a:rPr lang="en-US" spc="231" dirty="0">
                <a:solidFill>
                  <a:schemeClr val="bg1"/>
                </a:solidFill>
                <a:latin typeface="Calibri" panose="020F0502020204030204" pitchFamily="34" charset="0"/>
                <a:cs typeface="Calibri" panose="020F0502020204030204" pitchFamily="34" charset="0"/>
              </a:rPr>
              <a:t> </a:t>
            </a:r>
            <a:r>
              <a:rPr lang="en-US" spc="79" dirty="0">
                <a:solidFill>
                  <a:schemeClr val="bg1"/>
                </a:solidFill>
                <a:latin typeface="Calibri" panose="020F0502020204030204" pitchFamily="34" charset="0"/>
                <a:cs typeface="Calibri" panose="020F0502020204030204" pitchFamily="34" charset="0"/>
              </a:rPr>
              <a:t>recompiled</a:t>
            </a:r>
            <a:r>
              <a:rPr lang="en-US" spc="-114" dirty="0">
                <a:solidFill>
                  <a:schemeClr val="bg1"/>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it</a:t>
            </a:r>
            <a:r>
              <a:rPr lang="en-US" spc="29" dirty="0">
                <a:solidFill>
                  <a:schemeClr val="bg1"/>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so</a:t>
            </a:r>
            <a:r>
              <a:rPr lang="en-US" spc="80" dirty="0">
                <a:solidFill>
                  <a:schemeClr val="bg1"/>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they</a:t>
            </a:r>
            <a:r>
              <a:rPr lang="en-US" spc="366" dirty="0">
                <a:solidFill>
                  <a:schemeClr val="bg1"/>
                </a:solidFill>
                <a:latin typeface="Calibri" panose="020F0502020204030204" pitchFamily="34" charset="0"/>
                <a:cs typeface="Calibri" panose="020F0502020204030204" pitchFamily="34" charset="0"/>
              </a:rPr>
              <a:t> </a:t>
            </a:r>
            <a:r>
              <a:rPr lang="en-US" spc="38" dirty="0">
                <a:solidFill>
                  <a:schemeClr val="bg1"/>
                </a:solidFill>
                <a:latin typeface="Calibri" panose="020F0502020204030204" pitchFamily="34" charset="0"/>
                <a:cs typeface="Calibri" panose="020F0502020204030204" pitchFamily="34" charset="0"/>
              </a:rPr>
              <a:t>didn’t</a:t>
            </a:r>
            <a:r>
              <a:rPr lang="en-US" spc="25" dirty="0">
                <a:solidFill>
                  <a:schemeClr val="bg1"/>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have</a:t>
            </a:r>
            <a:r>
              <a:rPr lang="en-US" spc="299" dirty="0">
                <a:solidFill>
                  <a:schemeClr val="bg1"/>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to</a:t>
            </a:r>
            <a:r>
              <a:rPr lang="en-US" spc="180" dirty="0">
                <a:solidFill>
                  <a:schemeClr val="bg1"/>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pay</a:t>
            </a:r>
            <a:r>
              <a:rPr lang="en-US" spc="115" dirty="0">
                <a:solidFill>
                  <a:schemeClr val="bg1"/>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for</a:t>
            </a:r>
            <a:r>
              <a:rPr lang="en-US" spc="141" dirty="0">
                <a:solidFill>
                  <a:schemeClr val="bg1"/>
                </a:solidFill>
                <a:latin typeface="Calibri" panose="020F0502020204030204" pitchFamily="34" charset="0"/>
                <a:cs typeface="Calibri" panose="020F0502020204030204" pitchFamily="34" charset="0"/>
              </a:rPr>
              <a:t> </a:t>
            </a:r>
            <a:r>
              <a:rPr lang="en-US" spc="91" dirty="0">
                <a:solidFill>
                  <a:schemeClr val="bg1"/>
                </a:solidFill>
                <a:latin typeface="Calibri" panose="020F0502020204030204" pitchFamily="34" charset="0"/>
                <a:cs typeface="Calibri" panose="020F0502020204030204" pitchFamily="34" charset="0"/>
              </a:rPr>
              <a:t>premium</a:t>
            </a:r>
            <a:r>
              <a:rPr lang="en-US" spc="-114" dirty="0">
                <a:solidFill>
                  <a:schemeClr val="bg1"/>
                </a:solidFill>
                <a:latin typeface="Calibri" panose="020F0502020204030204" pitchFamily="34" charset="0"/>
                <a:cs typeface="Calibri" panose="020F0502020204030204" pitchFamily="34" charset="0"/>
              </a:rPr>
              <a:t> </a:t>
            </a:r>
            <a:r>
              <a:rPr lang="en-US" spc="125" dirty="0">
                <a:solidFill>
                  <a:schemeClr val="bg1"/>
                </a:solidFill>
                <a:latin typeface="Calibri" panose="020F0502020204030204" pitchFamily="34" charset="0"/>
                <a:cs typeface="Calibri" panose="020F0502020204030204" pitchFamily="34" charset="0"/>
              </a:rPr>
              <a:t>content.</a:t>
            </a:r>
          </a:p>
          <a:p>
            <a:pPr marL="542925" marR="136871" indent="-381957" algn="just">
              <a:lnSpc>
                <a:spcPct val="99945"/>
              </a:lnSpc>
              <a:tabLst>
                <a:tab pos="533400" algn="l"/>
              </a:tabLst>
            </a:pPr>
            <a:r>
              <a:rPr lang="en-US" spc="125" dirty="0">
                <a:solidFill>
                  <a:schemeClr val="bg1"/>
                </a:solidFill>
                <a:latin typeface="Calibri" panose="020F0502020204030204" pitchFamily="34" charset="0"/>
                <a:cs typeface="Calibri" panose="020F0502020204030204" pitchFamily="34" charset="0"/>
              </a:rPr>
              <a:t>	 </a:t>
            </a:r>
            <a:r>
              <a:rPr lang="en-US" spc="24" dirty="0">
                <a:solidFill>
                  <a:schemeClr val="bg1"/>
                </a:solidFill>
                <a:latin typeface="Calibri" panose="020F0502020204030204" pitchFamily="34" charset="0"/>
                <a:cs typeface="Calibri" panose="020F0502020204030204" pitchFamily="34" charset="0"/>
              </a:rPr>
              <a:t>If it is possible, hackers will find a way</a:t>
            </a:r>
            <a:endParaRPr lang="en-US"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637437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E3FCC-CF48-4805-A46C-5E109E2E5882}"/>
              </a:ext>
            </a:extLst>
          </p:cNvPr>
          <p:cNvSpPr/>
          <p:nvPr/>
        </p:nvSpPr>
        <p:spPr>
          <a:xfrm>
            <a:off x="260456" y="354678"/>
            <a:ext cx="2113271" cy="387798"/>
          </a:xfrm>
          <a:prstGeom prst="rect">
            <a:avLst/>
          </a:prstGeom>
        </p:spPr>
        <p:txBody>
          <a:bodyPr wrap="none">
            <a:spAutoFit/>
          </a:bodyPr>
          <a:lstStyle/>
          <a:p>
            <a:pPr marL="66674" marR="0" lvl="0" indent="0" algn="l" defTabSz="914400" rtl="0" eaLnBrk="1" fontAlgn="auto" latinLnBrk="0" hangingPunct="1">
              <a:lnSpc>
                <a:spcPct val="95825"/>
              </a:lnSpc>
              <a:spcBef>
                <a:spcPts val="0"/>
              </a:spcBef>
              <a:spcAft>
                <a:spcPts val="0"/>
              </a:spcAft>
              <a:buClrTx/>
              <a:buSzTx/>
              <a:buFontTx/>
              <a:buNone/>
              <a:tabLst/>
              <a:defRPr/>
            </a:pPr>
            <a:r>
              <a:rPr kumimoji="0" lang="en-US" sz="2000" b="1" i="0" u="none" strike="noStrike" kern="1200" cap="none" spc="42" normalizeH="0" baseline="0" noProof="0" dirty="0">
                <a:ln>
                  <a:noFill/>
                </a:ln>
                <a:solidFill>
                  <a:prstClr val="white"/>
                </a:solidFill>
                <a:effectLst/>
                <a:uLnTx/>
                <a:uFillTx/>
                <a:latin typeface="Times New Roman"/>
                <a:cs typeface="Times New Roman"/>
              </a:rPr>
              <a:t>Best practice(s):</a:t>
            </a:r>
            <a:endParaRPr kumimoji="0" lang="en-US" sz="2000" b="0" i="0" u="none" strike="noStrike" kern="1200" cap="none" spc="0" normalizeH="0" baseline="0" noProof="0" dirty="0">
              <a:ln>
                <a:noFill/>
              </a:ln>
              <a:solidFill>
                <a:prstClr val="white"/>
              </a:solidFill>
              <a:effectLst/>
              <a:uLnTx/>
              <a:uFillTx/>
              <a:latin typeface="Times New Roman"/>
              <a:cs typeface="Times New Roman"/>
            </a:endParaRPr>
          </a:p>
        </p:txBody>
      </p:sp>
      <p:sp>
        <p:nvSpPr>
          <p:cNvPr id="7" name="object 3">
            <a:extLst>
              <a:ext uri="{FF2B5EF4-FFF2-40B4-BE49-F238E27FC236}">
                <a16:creationId xmlns:a16="http://schemas.microsoft.com/office/drawing/2014/main" id="{AFE6C4D7-62A7-47E4-AC57-6EE72F0CFDF7}"/>
              </a:ext>
            </a:extLst>
          </p:cNvPr>
          <p:cNvSpPr txBox="1"/>
          <p:nvPr/>
        </p:nvSpPr>
        <p:spPr>
          <a:xfrm>
            <a:off x="260456" y="1105075"/>
            <a:ext cx="7877051" cy="2237550"/>
          </a:xfrm>
          <a:prstGeom prst="rect">
            <a:avLst/>
          </a:prstGeom>
        </p:spPr>
        <p:txBody>
          <a:bodyPr wrap="square" lIns="0" tIns="14605" rIns="0" bIns="0" rtlCol="0">
            <a:noAutofit/>
          </a:bodyPr>
          <a:lstStyle/>
          <a:p>
            <a:pPr marL="85724" lvl="0" algn="just">
              <a:lnSpc>
                <a:spcPct val="95825"/>
              </a:lnSpc>
            </a:pPr>
            <a:r>
              <a:rPr lang="en-US" sz="2000" spc="102" dirty="0">
                <a:solidFill>
                  <a:srgbClr val="0099FF"/>
                </a:solidFill>
                <a:latin typeface="Times New Roman"/>
                <a:cs typeface="Times New Roman"/>
              </a:rPr>
              <a:t>Increase code complexity and use obfuscation </a:t>
            </a:r>
          </a:p>
          <a:p>
            <a:pPr marL="85724" lvl="0" algn="just">
              <a:lnSpc>
                <a:spcPct val="95825"/>
              </a:lnSpc>
            </a:pPr>
            <a:endParaRPr lang="en-US" sz="2000" spc="102" dirty="0">
              <a:solidFill>
                <a:srgbClr val="0099FF"/>
              </a:solidFill>
              <a:latin typeface="Times New Roman"/>
              <a:cs typeface="Times New Roman"/>
            </a:endParaRPr>
          </a:p>
          <a:p>
            <a:pPr marL="85724" marR="494096" lvl="0" algn="just">
              <a:lnSpc>
                <a:spcPts val="1609"/>
              </a:lnSpc>
              <a:spcBef>
                <a:spcPts val="60"/>
              </a:spcBef>
            </a:pPr>
            <a:r>
              <a:rPr lang="en-US" sz="1600" spc="43" dirty="0">
                <a:solidFill>
                  <a:prstClr val="white"/>
                </a:solidFill>
                <a:latin typeface="Times New Roman"/>
                <a:cs typeface="Times New Roman"/>
              </a:rPr>
              <a:t>Reverse engineering apps can provide valuable insight into how your app works. Making your app more complex internally makes it more difficult for attackers to see how the app operates, which can reduce the number of attack vectors</a:t>
            </a:r>
            <a:r>
              <a:rPr kumimoji="0" lang="en-US" sz="1600" b="0" i="0" u="none" strike="noStrike" kern="1200" cap="none" spc="37" normalizeH="0" baseline="0" noProof="0" dirty="0">
                <a:ln>
                  <a:noFill/>
                </a:ln>
                <a:solidFill>
                  <a:prstClr val="white"/>
                </a:solidFill>
                <a:effectLst/>
                <a:uLnTx/>
                <a:uFillTx/>
                <a:latin typeface="Times New Roman"/>
                <a:cs typeface="Times New Roman"/>
              </a:rPr>
              <a:t>.</a:t>
            </a:r>
            <a:endParaRPr kumimoji="0" lang="en-US" sz="1600" b="0" i="0" u="none" strike="noStrike" kern="1200" cap="none" spc="0" normalizeH="0" baseline="0" noProof="0" dirty="0">
              <a:ln>
                <a:noFill/>
              </a:ln>
              <a:solidFill>
                <a:prstClr val="white"/>
              </a:solidFill>
              <a:effectLst/>
              <a:uLnTx/>
              <a:uFillTx/>
              <a:latin typeface="Times New Roman"/>
              <a:cs typeface="Times New Roman"/>
            </a:endParaRPr>
          </a:p>
        </p:txBody>
      </p:sp>
    </p:spTree>
    <p:extLst>
      <p:ext uri="{BB962C8B-B14F-4D97-AF65-F5344CB8AC3E}">
        <p14:creationId xmlns:p14="http://schemas.microsoft.com/office/powerpoint/2010/main" val="10485593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11">
            <a:extLst>
              <a:ext uri="{FF2B5EF4-FFF2-40B4-BE49-F238E27FC236}">
                <a16:creationId xmlns:a16="http://schemas.microsoft.com/office/drawing/2014/main" id="{C086EF82-694C-4CA1-B574-B2C7C98B0C9D}"/>
              </a:ext>
            </a:extLst>
          </p:cNvPr>
          <p:cNvSpPr txBox="1"/>
          <p:nvPr/>
        </p:nvSpPr>
        <p:spPr>
          <a:xfrm>
            <a:off x="-19587" y="1253925"/>
            <a:ext cx="3934362" cy="2465700"/>
          </a:xfrm>
          <a:prstGeom prst="rect">
            <a:avLst/>
          </a:prstGeom>
        </p:spPr>
        <p:txBody>
          <a:bodyPr wrap="square" lIns="0" tIns="123285" rIns="0" bIns="0" rtlCol="0">
            <a:noAutofit/>
          </a:bodyPr>
          <a:lstStyle/>
          <a:p>
            <a:pPr marL="85724" marR="0" lvl="0" indent="0" algn="l" defTabSz="914400" rtl="0" eaLnBrk="1" fontAlgn="auto" latinLnBrk="0" hangingPunct="1">
              <a:lnSpc>
                <a:spcPts val="19415"/>
              </a:lnSpc>
              <a:spcBef>
                <a:spcPts val="0"/>
              </a:spcBef>
              <a:spcAft>
                <a:spcPts val="0"/>
              </a:spcAft>
              <a:buClrTx/>
              <a:buSzTx/>
              <a:buFontTx/>
              <a:buNone/>
              <a:tabLst/>
              <a:defRPr/>
            </a:pPr>
            <a:r>
              <a:rPr kumimoji="0" lang="en-US" sz="41250" b="1" i="0" u="none" strike="noStrike" kern="1200" cap="none" spc="2061" normalizeH="0" baseline="-12333" noProof="0" dirty="0">
                <a:ln>
                  <a:noFill/>
                </a:ln>
                <a:solidFill>
                  <a:srgbClr val="FFFFFF"/>
                </a:solidFill>
                <a:effectLst/>
                <a:uLnTx/>
                <a:uFillTx/>
                <a:latin typeface="Times New Roman"/>
                <a:cs typeface="Times New Roman"/>
              </a:rPr>
              <a:t>10</a:t>
            </a:r>
            <a:endParaRPr kumimoji="0" sz="275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7" name="object 15">
            <a:extLst>
              <a:ext uri="{FF2B5EF4-FFF2-40B4-BE49-F238E27FC236}">
                <a16:creationId xmlns:a16="http://schemas.microsoft.com/office/drawing/2014/main" id="{97B7B7DD-9F3D-4345-BC64-618620BB673B}"/>
              </a:ext>
            </a:extLst>
          </p:cNvPr>
          <p:cNvSpPr txBox="1"/>
          <p:nvPr/>
        </p:nvSpPr>
        <p:spPr>
          <a:xfrm>
            <a:off x="3914775" y="1829750"/>
            <a:ext cx="5438251" cy="1889875"/>
          </a:xfrm>
          <a:prstGeom prst="rect">
            <a:avLst/>
          </a:prstGeom>
        </p:spPr>
        <p:txBody>
          <a:bodyPr wrap="square" lIns="0" tIns="39370" rIns="0" bIns="0" rtlCol="0">
            <a:noAutofit/>
          </a:bodyPr>
          <a:lstStyle/>
          <a:p>
            <a:pPr marL="12700" lvl="0">
              <a:lnSpc>
                <a:spcPts val="6200"/>
              </a:lnSpc>
            </a:pPr>
            <a:r>
              <a:rPr lang="en-US" sz="6000" b="1" dirty="0">
                <a:solidFill>
                  <a:srgbClr val="FFFFFF"/>
                </a:solidFill>
                <a:latin typeface="Times New Roman"/>
                <a:cs typeface="Times New Roman"/>
              </a:rPr>
              <a:t>Extraneous</a:t>
            </a:r>
            <a:endParaRPr kumimoji="0" lang="en-US" sz="6000" b="1" i="0" u="none" strike="noStrike" kern="1200" cap="none" spc="0" normalizeH="0" baseline="0" noProof="0" dirty="0">
              <a:ln>
                <a:noFill/>
              </a:ln>
              <a:solidFill>
                <a:srgbClr val="FFFFFF"/>
              </a:solidFill>
              <a:effectLst/>
              <a:uLnTx/>
              <a:uFillTx/>
              <a:latin typeface="Times New Roman"/>
              <a:cs typeface="Times New Roman"/>
            </a:endParaRPr>
          </a:p>
          <a:p>
            <a:pPr marL="12700" lvl="0">
              <a:lnSpc>
                <a:spcPts val="6200"/>
              </a:lnSpc>
            </a:pPr>
            <a:r>
              <a:rPr lang="en-US" sz="6000" b="1" spc="104" dirty="0">
                <a:solidFill>
                  <a:srgbClr val="FFFFFF"/>
                </a:solidFill>
                <a:latin typeface="Times New Roman"/>
                <a:cs typeface="Times New Roman"/>
              </a:rPr>
              <a:t>Functionality</a:t>
            </a:r>
            <a:endParaRPr kumimoji="0" lang="en-US" sz="6000" b="1" i="0" u="none" strike="noStrike" kern="1200" cap="none" spc="0" normalizeH="0" baseline="0" noProof="0" dirty="0">
              <a:ln>
                <a:noFill/>
              </a:ln>
              <a:solidFill>
                <a:srgbClr val="FFFFFF"/>
              </a:solidFill>
              <a:effectLst/>
              <a:uLnTx/>
              <a:uFillTx/>
              <a:latin typeface="Times New Roman"/>
              <a:cs typeface="Times New Roman"/>
            </a:endParaRPr>
          </a:p>
        </p:txBody>
      </p:sp>
    </p:spTree>
    <p:extLst>
      <p:ext uri="{BB962C8B-B14F-4D97-AF65-F5344CB8AC3E}">
        <p14:creationId xmlns:p14="http://schemas.microsoft.com/office/powerpoint/2010/main" val="368323590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504826" y="981075"/>
            <a:ext cx="7696200" cy="3619500"/>
          </a:xfrm>
          <a:prstGeom prst="rect">
            <a:avLst/>
          </a:prstGeom>
        </p:spPr>
        <p:txBody>
          <a:bodyPr wrap="square" lIns="0" tIns="57975" rIns="0" bIns="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Arial"/>
            </a:endParaRPr>
          </a:p>
          <a:p>
            <a:pPr algn="just">
              <a:lnSpc>
                <a:spcPct val="150000"/>
              </a:lnSpc>
            </a:pPr>
            <a:r>
              <a:rPr lang="en-US" sz="2400" spc="89" dirty="0">
                <a:solidFill>
                  <a:srgbClr val="FFFFFF"/>
                </a:solidFill>
                <a:latin typeface="Times New Roman"/>
                <a:cs typeface="Times New Roman"/>
              </a:rPr>
              <a:t>Developers frequently include hidden backdoors or security controls they </a:t>
            </a:r>
            <a:r>
              <a:rPr lang="en-US" sz="2400" b="1" spc="34" dirty="0">
                <a:solidFill>
                  <a:srgbClr val="33CCFF"/>
                </a:solidFill>
                <a:latin typeface="Times New Roman"/>
                <a:cs typeface="Times New Roman"/>
              </a:rPr>
              <a:t>do not plan on releasing into production. </a:t>
            </a:r>
            <a:r>
              <a:rPr lang="en-US" sz="2400" spc="89" dirty="0">
                <a:solidFill>
                  <a:srgbClr val="FFFFFF"/>
                </a:solidFill>
                <a:latin typeface="Times New Roman"/>
                <a:cs typeface="Times New Roman"/>
              </a:rPr>
              <a:t>This error creates risk when a feature is released to the wild that was</a:t>
            </a:r>
            <a:r>
              <a:rPr lang="en-US" sz="2400" b="1" spc="34" dirty="0">
                <a:solidFill>
                  <a:schemeClr val="bg1"/>
                </a:solidFill>
                <a:latin typeface="Times New Roman"/>
                <a:cs typeface="Times New Roman"/>
              </a:rPr>
              <a:t> </a:t>
            </a:r>
            <a:r>
              <a:rPr lang="en-US" sz="2400" b="1" spc="58" dirty="0">
                <a:solidFill>
                  <a:srgbClr val="33CCFF"/>
                </a:solidFill>
                <a:latin typeface="Times New Roman"/>
                <a:cs typeface="Times New Roman"/>
              </a:rPr>
              <a:t>never intended to be shared</a:t>
            </a:r>
            <a:r>
              <a:rPr lang="en-US" sz="2400" spc="58" dirty="0">
                <a:solidFill>
                  <a:srgbClr val="FFFFFF"/>
                </a:solidFill>
                <a:latin typeface="Times New Roman"/>
                <a:cs typeface="Times New Roman"/>
              </a:rPr>
              <a:t>.</a:t>
            </a:r>
            <a:endParaRPr kumimoji="0" lang="en-US" sz="2400" b="0" i="0" u="none" strike="noStrike" kern="1200" cap="none" spc="0" normalizeH="0" baseline="0" noProof="0" dirty="0">
              <a:ln>
                <a:noFill/>
              </a:ln>
              <a:solidFill>
                <a:prstClr val="black"/>
              </a:solidFill>
              <a:effectLst/>
              <a:uLnTx/>
              <a:uFillTx/>
              <a:latin typeface="Times New Roman"/>
              <a:cs typeface="Times New Roman"/>
            </a:endParaRPr>
          </a:p>
        </p:txBody>
      </p:sp>
    </p:spTree>
    <p:extLst>
      <p:ext uri="{BB962C8B-B14F-4D97-AF65-F5344CB8AC3E}">
        <p14:creationId xmlns:p14="http://schemas.microsoft.com/office/powerpoint/2010/main" val="411991881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4337876" y="952500"/>
            <a:ext cx="3748849" cy="3629025"/>
          </a:xfrm>
          <a:prstGeom prst="rect">
            <a:avLst/>
          </a:prstGeom>
        </p:spPr>
        <p:txBody>
          <a:bodyPr wrap="square" lIns="0" tIns="57975" rIns="0" bIns="0" rtlCol="0">
            <a:no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a:endParaRPr>
          </a:p>
          <a:p>
            <a:pPr lvl="0" algn="just">
              <a:lnSpc>
                <a:spcPct val="150000"/>
              </a:lnSpc>
            </a:pPr>
            <a:r>
              <a:rPr lang="en-US" sz="1400" spc="92" dirty="0">
                <a:solidFill>
                  <a:srgbClr val="0099FF"/>
                </a:solidFill>
                <a:latin typeface="Times New Roman"/>
                <a:cs typeface="Times New Roman"/>
              </a:rPr>
              <a:t>Example: MediaTek </a:t>
            </a:r>
          </a:p>
          <a:p>
            <a:pPr lvl="0" algn="just">
              <a:lnSpc>
                <a:spcPct val="150000"/>
              </a:lnSpc>
            </a:pPr>
            <a:endParaRPr kumimoji="0" lang="en-US" sz="1400" b="0" i="0" u="none" strike="noStrike" kern="1200" cap="none" spc="92" normalizeH="0" baseline="0" noProof="0" dirty="0">
              <a:ln>
                <a:noFill/>
              </a:ln>
              <a:solidFill>
                <a:srgbClr val="0099FF"/>
              </a:solidFill>
              <a:effectLst/>
              <a:uLnTx/>
              <a:uFillTx/>
              <a:latin typeface="Times New Roman"/>
              <a:cs typeface="Times New Roman"/>
            </a:endParaRPr>
          </a:p>
          <a:p>
            <a:pPr lvl="0" algn="just">
              <a:lnSpc>
                <a:spcPct val="150000"/>
              </a:lnSpc>
            </a:pPr>
            <a:r>
              <a:rPr lang="en-US" sz="1400" spc="89" dirty="0">
                <a:solidFill>
                  <a:srgbClr val="FFFFFF"/>
                </a:solidFill>
                <a:latin typeface="Times New Roman"/>
                <a:cs typeface="Times New Roman"/>
              </a:rPr>
              <a:t>Manufacturer of hardware chips and processors for mobile </a:t>
            </a:r>
            <a:r>
              <a:rPr lang="en-US" sz="1400" spc="89" dirty="0" err="1">
                <a:solidFill>
                  <a:srgbClr val="FFFFFF"/>
                </a:solidFill>
                <a:latin typeface="Times New Roman"/>
                <a:cs typeface="Times New Roman"/>
              </a:rPr>
              <a:t>devicesA</a:t>
            </a:r>
            <a:r>
              <a:rPr lang="en-US" sz="1400" spc="89" dirty="0">
                <a:solidFill>
                  <a:srgbClr val="FFFFFF"/>
                </a:solidFill>
                <a:latin typeface="Times New Roman"/>
                <a:cs typeface="Times New Roman"/>
              </a:rPr>
              <a:t> debug tool, left open for carriers to test network connections, was left open on shipped devices</a:t>
            </a:r>
            <a:endParaRPr kumimoji="0" lang="en-US" sz="1400" b="1" i="0" u="none" strike="noStrike" kern="1200" cap="none" spc="34" normalizeH="0" baseline="0" noProof="0" dirty="0">
              <a:ln>
                <a:noFill/>
              </a:ln>
              <a:solidFill>
                <a:prstClr val="white"/>
              </a:solidFill>
              <a:effectLst/>
              <a:uLnTx/>
              <a:uFillTx/>
              <a:latin typeface="Times New Roman"/>
              <a:cs typeface="Times New Roman"/>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400" b="0" i="0" u="none" strike="noStrike" kern="1200" cap="none" spc="89" normalizeH="0" baseline="0" noProof="0" dirty="0">
              <a:ln>
                <a:noFill/>
              </a:ln>
              <a:solidFill>
                <a:srgbClr val="FFFFFF"/>
              </a:solidFill>
              <a:effectLst/>
              <a:uLnTx/>
              <a:uFillTx/>
              <a:latin typeface="Times New Roman"/>
              <a:cs typeface="Times New Roman"/>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sz="1400" b="0" i="0" u="none" strike="noStrike" kern="1200" cap="none" spc="77" normalizeH="0" baseline="0" noProof="0" dirty="0">
              <a:ln>
                <a:noFill/>
              </a:ln>
              <a:solidFill>
                <a:srgbClr val="FFFFFF"/>
              </a:solidFill>
              <a:effectLst/>
              <a:uLnTx/>
              <a:uFillTx/>
              <a:latin typeface="Times New Roman"/>
              <a:cs typeface="Times New Roman"/>
            </a:endParaRPr>
          </a:p>
        </p:txBody>
      </p:sp>
      <p:sp>
        <p:nvSpPr>
          <p:cNvPr id="3" name="object 9">
            <a:extLst>
              <a:ext uri="{FF2B5EF4-FFF2-40B4-BE49-F238E27FC236}">
                <a16:creationId xmlns:a16="http://schemas.microsoft.com/office/drawing/2014/main" id="{453EFDFB-88C2-47F6-A91D-9F33B49CABCD}"/>
              </a:ext>
            </a:extLst>
          </p:cNvPr>
          <p:cNvSpPr/>
          <p:nvPr/>
        </p:nvSpPr>
        <p:spPr>
          <a:xfrm>
            <a:off x="334800" y="428625"/>
            <a:ext cx="3748850" cy="4286250"/>
          </a:xfrm>
          <a:prstGeom prst="rect">
            <a:avLst/>
          </a:prstGeom>
          <a:blipFill>
            <a:blip r:embed="rId3" cstate="print"/>
            <a:stretch>
              <a:fillRect/>
            </a:stretch>
          </a:blipFill>
        </p:spPr>
        <p:txBody>
          <a:bodyPr wrap="square" lIns="0" tIns="0" rIns="0" bIns="0" rtlCol="0">
            <a:noAutofit/>
          </a:bodyPr>
          <a:lstStyle/>
          <a:p>
            <a:endParaRPr/>
          </a:p>
        </p:txBody>
      </p:sp>
    </p:spTree>
    <p:extLst>
      <p:ext uri="{BB962C8B-B14F-4D97-AF65-F5344CB8AC3E}">
        <p14:creationId xmlns:p14="http://schemas.microsoft.com/office/powerpoint/2010/main" val="110273227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684803" cy="742767"/>
          </a:xfrm>
          <a:prstGeom prst="rect">
            <a:avLst/>
          </a:prstGeom>
        </p:spPr>
        <p:txBody>
          <a:bodyPr wrap="none">
            <a:sp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a:cs typeface="Times New Roman"/>
              </a:rPr>
              <a:t>ADB</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D416612-E22C-42D5-AED7-7C12C79C6938}"/>
              </a:ext>
            </a:extLst>
          </p:cNvPr>
          <p:cNvSpPr/>
          <p:nvPr/>
        </p:nvSpPr>
        <p:spPr>
          <a:xfrm>
            <a:off x="730979" y="1085431"/>
            <a:ext cx="6953073" cy="3495188"/>
          </a:xfrm>
          <a:prstGeom prst="rect">
            <a:avLst/>
          </a:prstGeom>
        </p:spPr>
        <p:txBody>
          <a:bodyPr wrap="square">
            <a:spAutoFit/>
          </a:bodyPr>
          <a:lstStyle/>
          <a:p>
            <a:pPr marL="12700" lvl="0">
              <a:defRPr/>
            </a:pPr>
            <a:r>
              <a:rPr lang="fr-FR" sz="1600" b="1" dirty="0">
                <a:solidFill>
                  <a:srgbClr val="FFFFFF"/>
                </a:solidFill>
                <a:latin typeface="Times New Roman"/>
                <a:cs typeface="Times New Roman"/>
              </a:rPr>
              <a:t>How </a:t>
            </a:r>
            <a:r>
              <a:rPr lang="fr-FR" sz="1600" b="1" dirty="0" err="1">
                <a:solidFill>
                  <a:srgbClr val="FFFFFF"/>
                </a:solidFill>
                <a:latin typeface="Times New Roman"/>
                <a:cs typeface="Times New Roman"/>
              </a:rPr>
              <a:t>does</a:t>
            </a:r>
            <a:r>
              <a:rPr lang="fr-FR" sz="1600" b="1" dirty="0">
                <a:solidFill>
                  <a:srgbClr val="FFFFFF"/>
                </a:solidFill>
                <a:latin typeface="Times New Roman"/>
                <a:cs typeface="Times New Roman"/>
              </a:rPr>
              <a:t> ADB run</a:t>
            </a:r>
            <a:r>
              <a:rPr kumimoji="0" lang="fr-FR" sz="1600" b="1" i="0" u="none" strike="noStrike" kern="1200" cap="none" spc="0" normalizeH="0" baseline="0" noProof="0" dirty="0">
                <a:ln>
                  <a:noFill/>
                </a:ln>
                <a:solidFill>
                  <a:srgbClr val="FFFFFF"/>
                </a:solidFill>
                <a:effectLst/>
                <a:uLnTx/>
                <a:uFillTx/>
                <a:latin typeface="Times New Roman"/>
                <a:cs typeface="Times New Roman"/>
              </a:rPr>
              <a:t>:</a:t>
            </a:r>
          </a:p>
          <a:p>
            <a:pPr marL="1270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FFFFF"/>
              </a:solidFill>
              <a:effectLst/>
              <a:uLnTx/>
              <a:uFillTx/>
              <a:latin typeface="Times New Roman"/>
              <a:cs typeface="Times New Roman"/>
            </a:endParaRPr>
          </a:p>
          <a:p>
            <a:pPr marL="12700" lvl="0" algn="just">
              <a:lnSpc>
                <a:spcPct val="150000"/>
              </a:lnSpc>
            </a:pPr>
            <a:r>
              <a:rPr lang="en-US" sz="1400" dirty="0">
                <a:solidFill>
                  <a:srgbClr val="FFFFFF"/>
                </a:solidFill>
                <a:latin typeface="Times New Roman"/>
                <a:cs typeface="Times New Roman"/>
              </a:rPr>
              <a:t>How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works When you start an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client, the client first checks whether there is an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server process already running. If there isn't, it starts the server process. When the server starts, it binds to local TCP port 5037 and listens for commands sent from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clients—all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clients use port 5037 to communicate with the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server. The server then sets up connections to all running devices. It locates emulators by scanning odd-numbered ports in the range 5555 to 5585, the range used by the first 16 emulators. Where the server finds an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daemon (</a:t>
            </a:r>
            <a:r>
              <a:rPr lang="en-US" sz="1400" dirty="0" err="1">
                <a:solidFill>
                  <a:srgbClr val="FFFFFF"/>
                </a:solidFill>
                <a:latin typeface="Times New Roman"/>
                <a:cs typeface="Times New Roman"/>
              </a:rPr>
              <a:t>adbd</a:t>
            </a:r>
            <a:r>
              <a:rPr lang="en-US" sz="1400" dirty="0">
                <a:solidFill>
                  <a:srgbClr val="FFFFFF"/>
                </a:solidFill>
                <a:latin typeface="Times New Roman"/>
                <a:cs typeface="Times New Roman"/>
              </a:rPr>
              <a:t>), it sets up a connection to that port. Note that each emulator uses a pair of sequential ports — an even-numbered port for console connections and an odd-numbered port for </a:t>
            </a:r>
            <a:r>
              <a:rPr lang="en-US" sz="1400" dirty="0" err="1">
                <a:solidFill>
                  <a:srgbClr val="FFFFFF"/>
                </a:solidFill>
                <a:latin typeface="Times New Roman"/>
                <a:cs typeface="Times New Roman"/>
              </a:rPr>
              <a:t>adb</a:t>
            </a:r>
            <a:r>
              <a:rPr lang="en-US" sz="1400" dirty="0">
                <a:solidFill>
                  <a:srgbClr val="FFFFFF"/>
                </a:solidFill>
                <a:latin typeface="Times New Roman"/>
                <a:cs typeface="Times New Roman"/>
              </a:rPr>
              <a:t> connections.</a:t>
            </a:r>
            <a:r>
              <a:rPr kumimoji="0" lang="fr-FR" sz="1600" b="0" i="0" u="none" strike="noStrike" kern="1200" cap="none" spc="0" normalizeH="0" baseline="0" noProof="0" dirty="0">
                <a:ln>
                  <a:noFill/>
                </a:ln>
                <a:solidFill>
                  <a:srgbClr val="FFFFFF"/>
                </a:solidFill>
                <a:effectLst/>
                <a:uLnTx/>
                <a:uFillTx/>
                <a:latin typeface="Times New Roman"/>
                <a:cs typeface="Times New Roman"/>
              </a:rPr>
              <a:t> </a:t>
            </a:r>
          </a:p>
        </p:txBody>
      </p:sp>
    </p:spTree>
    <p:extLst>
      <p:ext uri="{BB962C8B-B14F-4D97-AF65-F5344CB8AC3E}">
        <p14:creationId xmlns:p14="http://schemas.microsoft.com/office/powerpoint/2010/main" val="24998106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E3FCC-CF48-4805-A46C-5E109E2E5882}"/>
              </a:ext>
            </a:extLst>
          </p:cNvPr>
          <p:cNvSpPr/>
          <p:nvPr/>
        </p:nvSpPr>
        <p:spPr>
          <a:xfrm>
            <a:off x="260456" y="354678"/>
            <a:ext cx="2113271" cy="387798"/>
          </a:xfrm>
          <a:prstGeom prst="rect">
            <a:avLst/>
          </a:prstGeom>
        </p:spPr>
        <p:txBody>
          <a:bodyPr wrap="none">
            <a:spAutoFit/>
          </a:bodyPr>
          <a:lstStyle/>
          <a:p>
            <a:pPr marL="66674" marR="0" lvl="0" indent="0" algn="l" defTabSz="914400" rtl="0" eaLnBrk="1" fontAlgn="auto" latinLnBrk="0" hangingPunct="1">
              <a:lnSpc>
                <a:spcPct val="95825"/>
              </a:lnSpc>
              <a:spcBef>
                <a:spcPts val="0"/>
              </a:spcBef>
              <a:spcAft>
                <a:spcPts val="0"/>
              </a:spcAft>
              <a:buClrTx/>
              <a:buSzTx/>
              <a:buFontTx/>
              <a:buNone/>
              <a:tabLst/>
              <a:defRPr/>
            </a:pPr>
            <a:r>
              <a:rPr kumimoji="0" lang="en-US" sz="2000" b="1" i="0" u="none" strike="noStrike" kern="1200" cap="none" spc="42" normalizeH="0" baseline="0" noProof="0" dirty="0">
                <a:ln>
                  <a:noFill/>
                </a:ln>
                <a:solidFill>
                  <a:prstClr val="white"/>
                </a:solidFill>
                <a:effectLst/>
                <a:uLnTx/>
                <a:uFillTx/>
                <a:latin typeface="Times New Roman"/>
                <a:cs typeface="Times New Roman"/>
              </a:rPr>
              <a:t>Best practice(s):</a:t>
            </a:r>
            <a:endParaRPr kumimoji="0" lang="en-US" sz="2000" b="0" i="0" u="none" strike="noStrike" kern="1200" cap="none" spc="0" normalizeH="0" baseline="0" noProof="0" dirty="0">
              <a:ln>
                <a:noFill/>
              </a:ln>
              <a:solidFill>
                <a:prstClr val="white"/>
              </a:solidFill>
              <a:effectLst/>
              <a:uLnTx/>
              <a:uFillTx/>
              <a:latin typeface="Times New Roman"/>
              <a:cs typeface="Times New Roman"/>
            </a:endParaRPr>
          </a:p>
        </p:txBody>
      </p:sp>
      <p:sp>
        <p:nvSpPr>
          <p:cNvPr id="7" name="object 3">
            <a:extLst>
              <a:ext uri="{FF2B5EF4-FFF2-40B4-BE49-F238E27FC236}">
                <a16:creationId xmlns:a16="http://schemas.microsoft.com/office/drawing/2014/main" id="{AFE6C4D7-62A7-47E4-AC57-6EE72F0CFDF7}"/>
              </a:ext>
            </a:extLst>
          </p:cNvPr>
          <p:cNvSpPr txBox="1"/>
          <p:nvPr/>
        </p:nvSpPr>
        <p:spPr>
          <a:xfrm>
            <a:off x="260456" y="1105075"/>
            <a:ext cx="7877051" cy="2237550"/>
          </a:xfrm>
          <a:prstGeom prst="rect">
            <a:avLst/>
          </a:prstGeom>
        </p:spPr>
        <p:txBody>
          <a:bodyPr wrap="square" lIns="0" tIns="14605" rIns="0" bIns="0" rtlCol="0">
            <a:noAutofit/>
          </a:bodyPr>
          <a:lstStyle/>
          <a:p>
            <a:pPr marL="85725">
              <a:lnSpc>
                <a:spcPct val="95825"/>
              </a:lnSpc>
              <a:spcBef>
                <a:spcPts val="2879"/>
              </a:spcBef>
            </a:pPr>
            <a:r>
              <a:rPr lang="en-US" sz="2000" spc="61" dirty="0">
                <a:solidFill>
                  <a:srgbClr val="0099FF"/>
                </a:solidFill>
                <a:latin typeface="Times New Roman"/>
                <a:cs typeface="Times New Roman"/>
              </a:rPr>
              <a:t>Carefully manage debug logs</a:t>
            </a:r>
            <a:endParaRPr lang="en-US" sz="2000" dirty="0">
              <a:latin typeface="Times New Roman"/>
              <a:cs typeface="Times New Roman"/>
            </a:endParaRPr>
          </a:p>
          <a:p>
            <a:pPr marL="85724" marR="0" lvl="0" indent="0" algn="just" defTabSz="914400" rtl="0" eaLnBrk="1" fontAlgn="auto" latinLnBrk="0" hangingPunct="1">
              <a:lnSpc>
                <a:spcPct val="95825"/>
              </a:lnSpc>
              <a:spcBef>
                <a:spcPts val="0"/>
              </a:spcBef>
              <a:spcAft>
                <a:spcPts val="0"/>
              </a:spcAft>
              <a:buClrTx/>
              <a:buSzTx/>
              <a:buFontTx/>
              <a:buNone/>
              <a:tabLst/>
              <a:defRPr/>
            </a:pPr>
            <a:endParaRPr kumimoji="0" lang="en-US" sz="2000" b="0" i="0" u="none" strike="noStrike" kern="1200" cap="none" spc="102" normalizeH="0" baseline="0" noProof="0" dirty="0">
              <a:ln>
                <a:noFill/>
              </a:ln>
              <a:solidFill>
                <a:srgbClr val="0099FF"/>
              </a:solidFill>
              <a:effectLst/>
              <a:uLnTx/>
              <a:uFillTx/>
              <a:latin typeface="Times New Roman"/>
              <a:cs typeface="Times New Roman"/>
            </a:endParaRPr>
          </a:p>
          <a:p>
            <a:pPr marL="85724" marR="494096" lvl="0" algn="just">
              <a:lnSpc>
                <a:spcPts val="1609"/>
              </a:lnSpc>
              <a:spcBef>
                <a:spcPts val="60"/>
              </a:spcBef>
            </a:pPr>
            <a:r>
              <a:rPr lang="en-US" sz="1600" spc="43" dirty="0">
                <a:solidFill>
                  <a:prstClr val="white"/>
                </a:solidFill>
                <a:latin typeface="Times New Roman"/>
                <a:cs typeface="Times New Roman"/>
              </a:rPr>
              <a:t>Debug logs are generally designed to be used to detect and correct flaws in an application. These logs can leak sensitive information that may help an attacker create a more powerful attack</a:t>
            </a:r>
            <a:r>
              <a:rPr kumimoji="0" lang="en-US" sz="1600" b="0" i="0" u="none" strike="noStrike" kern="1200" cap="none" spc="37" normalizeH="0" baseline="0" noProof="0" dirty="0">
                <a:ln>
                  <a:noFill/>
                </a:ln>
                <a:solidFill>
                  <a:prstClr val="white"/>
                </a:solidFill>
                <a:effectLst/>
                <a:uLnTx/>
                <a:uFillTx/>
                <a:latin typeface="Times New Roman"/>
                <a:cs typeface="Times New Roman"/>
              </a:rPr>
              <a:t>.</a:t>
            </a:r>
            <a:endParaRPr kumimoji="0" lang="en-US" sz="1600" b="0" i="0" u="none" strike="noStrike" kern="1200" cap="none" spc="0" normalizeH="0" baseline="0" noProof="0" dirty="0">
              <a:ln>
                <a:noFill/>
              </a:ln>
              <a:solidFill>
                <a:prstClr val="white"/>
              </a:solidFill>
              <a:effectLst/>
              <a:uLnTx/>
              <a:uFillTx/>
              <a:latin typeface="Times New Roman"/>
              <a:cs typeface="Times New Roman"/>
            </a:endParaRPr>
          </a:p>
        </p:txBody>
      </p:sp>
    </p:spTree>
    <p:extLst>
      <p:ext uri="{BB962C8B-B14F-4D97-AF65-F5344CB8AC3E}">
        <p14:creationId xmlns:p14="http://schemas.microsoft.com/office/powerpoint/2010/main" val="274826692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E3FCC-CF48-4805-A46C-5E109E2E5882}"/>
              </a:ext>
            </a:extLst>
          </p:cNvPr>
          <p:cNvSpPr/>
          <p:nvPr/>
        </p:nvSpPr>
        <p:spPr>
          <a:xfrm>
            <a:off x="260456" y="354678"/>
            <a:ext cx="1081771" cy="387798"/>
          </a:xfrm>
          <a:prstGeom prst="rect">
            <a:avLst/>
          </a:prstGeom>
        </p:spPr>
        <p:txBody>
          <a:bodyPr wrap="none">
            <a:spAutoFit/>
          </a:bodyPr>
          <a:lstStyle/>
          <a:p>
            <a:pPr marL="66674" marR="0" lvl="0" indent="0" algn="l" defTabSz="914400" rtl="0" eaLnBrk="1" fontAlgn="auto" latinLnBrk="0" hangingPunct="1">
              <a:lnSpc>
                <a:spcPct val="95825"/>
              </a:lnSpc>
              <a:spcBef>
                <a:spcPts val="0"/>
              </a:spcBef>
              <a:spcAft>
                <a:spcPts val="0"/>
              </a:spcAft>
              <a:buClrTx/>
              <a:buSzTx/>
              <a:buFontTx/>
              <a:buNone/>
              <a:tabLst/>
              <a:defRPr/>
            </a:pPr>
            <a:r>
              <a:rPr kumimoji="0" lang="en-US" sz="2000" b="1" i="0" u="none" strike="noStrike" kern="1200" cap="none" spc="42" normalizeH="0" baseline="0" noProof="0" dirty="0">
                <a:ln>
                  <a:noFill/>
                </a:ln>
                <a:solidFill>
                  <a:prstClr val="white"/>
                </a:solidFill>
                <a:effectLst/>
                <a:uLnTx/>
                <a:uFillTx/>
                <a:latin typeface="Times New Roman"/>
                <a:cs typeface="Times New Roman"/>
              </a:rPr>
              <a:t>Credit:</a:t>
            </a:r>
            <a:endParaRPr kumimoji="0" lang="en-US" sz="2000" b="0" i="0" u="none" strike="noStrike" kern="1200" cap="none" spc="0" normalizeH="0" baseline="0" noProof="0" dirty="0">
              <a:ln>
                <a:noFill/>
              </a:ln>
              <a:solidFill>
                <a:prstClr val="white"/>
              </a:solidFill>
              <a:effectLst/>
              <a:uLnTx/>
              <a:uFillTx/>
              <a:latin typeface="Times New Roman"/>
              <a:cs typeface="Times New Roman"/>
            </a:endParaRPr>
          </a:p>
        </p:txBody>
      </p:sp>
      <p:sp>
        <p:nvSpPr>
          <p:cNvPr id="7" name="object 3">
            <a:extLst>
              <a:ext uri="{FF2B5EF4-FFF2-40B4-BE49-F238E27FC236}">
                <a16:creationId xmlns:a16="http://schemas.microsoft.com/office/drawing/2014/main" id="{AFE6C4D7-62A7-47E4-AC57-6EE72F0CFDF7}"/>
              </a:ext>
            </a:extLst>
          </p:cNvPr>
          <p:cNvSpPr txBox="1"/>
          <p:nvPr/>
        </p:nvSpPr>
        <p:spPr>
          <a:xfrm>
            <a:off x="260456" y="1105075"/>
            <a:ext cx="7877051" cy="2237550"/>
          </a:xfrm>
          <a:prstGeom prst="rect">
            <a:avLst/>
          </a:prstGeom>
        </p:spPr>
        <p:txBody>
          <a:bodyPr wrap="square" lIns="0" tIns="14605" rIns="0" bIns="0" rtlCol="0">
            <a:noAutofit/>
          </a:bodyPr>
          <a:lstStyle/>
          <a:p>
            <a:pPr marL="85725" marR="0" lvl="0" indent="0" algn="l" defTabSz="914400" rtl="0" eaLnBrk="1" fontAlgn="auto" latinLnBrk="0" hangingPunct="1">
              <a:lnSpc>
                <a:spcPct val="50000"/>
              </a:lnSpc>
              <a:spcBef>
                <a:spcPts val="2879"/>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a:cs typeface="Times New Roman"/>
              </a:rPr>
              <a:t>https://www.notsosecure.com/pentesting-android-apps-using-frida/</a:t>
            </a:r>
          </a:p>
          <a:p>
            <a:pPr marL="85725" marR="0" lvl="0" indent="0" algn="l" defTabSz="914400" rtl="0" eaLnBrk="1" fontAlgn="auto" latinLnBrk="0" hangingPunct="1">
              <a:lnSpc>
                <a:spcPct val="50000"/>
              </a:lnSpc>
              <a:spcBef>
                <a:spcPts val="2879"/>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a:cs typeface="Times New Roman"/>
              </a:rPr>
              <a:t>https://securitygrind.com/mobile-risks-m1-improper-platform-usage/</a:t>
            </a:r>
          </a:p>
          <a:p>
            <a:pPr marL="85725" marR="0" lvl="0" indent="0" algn="l" defTabSz="914400" rtl="0" eaLnBrk="1" fontAlgn="auto" latinLnBrk="0" hangingPunct="1">
              <a:lnSpc>
                <a:spcPct val="50000"/>
              </a:lnSpc>
              <a:spcBef>
                <a:spcPts val="2879"/>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a:cs typeface="Times New Roman"/>
              </a:rPr>
              <a:t>https://github.com/skylot/jadx/blob/master/README.md</a:t>
            </a:r>
          </a:p>
          <a:p>
            <a:pPr marL="85725" marR="0" lvl="0" indent="0" algn="l" defTabSz="914400" rtl="0" eaLnBrk="1" fontAlgn="auto" latinLnBrk="0" hangingPunct="1">
              <a:lnSpc>
                <a:spcPct val="50000"/>
              </a:lnSpc>
              <a:spcBef>
                <a:spcPts val="2879"/>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a:cs typeface="Times New Roman"/>
              </a:rPr>
              <a:t>https://ibotpeaches.github.io/Apktool/</a:t>
            </a:r>
          </a:p>
          <a:p>
            <a:pPr marL="85725" marR="0" lvl="0" indent="0" algn="l" defTabSz="914400" rtl="0" eaLnBrk="1" fontAlgn="auto" latinLnBrk="0" hangingPunct="1">
              <a:lnSpc>
                <a:spcPct val="50000"/>
              </a:lnSpc>
              <a:spcBef>
                <a:spcPts val="2879"/>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a:cs typeface="Times New Roman"/>
              </a:rPr>
              <a:t>https://developer.android.com/studio/command-line/adb</a:t>
            </a:r>
          </a:p>
          <a:p>
            <a:pPr marL="85725" marR="0" lvl="0" indent="0" algn="l" defTabSz="914400" rtl="0" eaLnBrk="1" fontAlgn="auto" latinLnBrk="0" hangingPunct="1">
              <a:lnSpc>
                <a:spcPct val="50000"/>
              </a:lnSpc>
              <a:spcBef>
                <a:spcPts val="2879"/>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a:cs typeface="Times New Roman"/>
              </a:rPr>
              <a:t>https://www.lifewire.com/root-or-not-root-android-1616838</a:t>
            </a:r>
          </a:p>
          <a:p>
            <a:pPr marL="85725" marR="0" lvl="0" indent="0" algn="l" defTabSz="914400" rtl="0" eaLnBrk="1" fontAlgn="auto" latinLnBrk="0" hangingPunct="1">
              <a:lnSpc>
                <a:spcPct val="50000"/>
              </a:lnSpc>
              <a:spcBef>
                <a:spcPts val="2879"/>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a:cs typeface="Times New Roman"/>
              </a:rPr>
              <a:t>https://en.m.wikipedia.org/wiki/Android_(operating_system)</a:t>
            </a:r>
          </a:p>
          <a:p>
            <a:pPr marL="85725" marR="0" lvl="0" indent="0" algn="l" defTabSz="914400" rtl="0" eaLnBrk="1" fontAlgn="auto" latinLnBrk="0" hangingPunct="1">
              <a:lnSpc>
                <a:spcPct val="50000"/>
              </a:lnSpc>
              <a:spcBef>
                <a:spcPts val="2879"/>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a:cs typeface="Times New Roman"/>
              </a:rPr>
              <a:t>https://source.android.com/security/features</a:t>
            </a:r>
          </a:p>
          <a:p>
            <a:pPr marL="85725" marR="0" lvl="0" indent="0" algn="l" defTabSz="914400" rtl="0" eaLnBrk="1" fontAlgn="auto" latinLnBrk="0" hangingPunct="1">
              <a:lnSpc>
                <a:spcPct val="50000"/>
              </a:lnSpc>
              <a:spcBef>
                <a:spcPts val="2879"/>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imes New Roman"/>
              <a:cs typeface="Times New Roman"/>
            </a:endParaRPr>
          </a:p>
          <a:p>
            <a:pPr marL="85725" marR="0" lvl="0" indent="0" algn="l" defTabSz="914400" rtl="0" eaLnBrk="1" fontAlgn="auto" latinLnBrk="0" hangingPunct="1">
              <a:lnSpc>
                <a:spcPct val="95825"/>
              </a:lnSpc>
              <a:spcBef>
                <a:spcPts val="2879"/>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imes New Roman"/>
              <a:cs typeface="Times New Roman"/>
            </a:endParaRPr>
          </a:p>
        </p:txBody>
      </p:sp>
    </p:spTree>
    <p:extLst>
      <p:ext uri="{BB962C8B-B14F-4D97-AF65-F5344CB8AC3E}">
        <p14:creationId xmlns:p14="http://schemas.microsoft.com/office/powerpoint/2010/main" val="175148446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E3FCC-CF48-4805-A46C-5E109E2E5882}"/>
              </a:ext>
            </a:extLst>
          </p:cNvPr>
          <p:cNvSpPr/>
          <p:nvPr/>
        </p:nvSpPr>
        <p:spPr>
          <a:xfrm>
            <a:off x="260456" y="354678"/>
            <a:ext cx="1081771" cy="387798"/>
          </a:xfrm>
          <a:prstGeom prst="rect">
            <a:avLst/>
          </a:prstGeom>
        </p:spPr>
        <p:txBody>
          <a:bodyPr wrap="none">
            <a:spAutoFit/>
          </a:bodyPr>
          <a:lstStyle/>
          <a:p>
            <a:pPr marL="66674" marR="0" lvl="0" indent="0" algn="l" defTabSz="914400" rtl="0" eaLnBrk="1" fontAlgn="auto" latinLnBrk="0" hangingPunct="1">
              <a:lnSpc>
                <a:spcPct val="95825"/>
              </a:lnSpc>
              <a:spcBef>
                <a:spcPts val="0"/>
              </a:spcBef>
              <a:spcAft>
                <a:spcPts val="0"/>
              </a:spcAft>
              <a:buClrTx/>
              <a:buSzTx/>
              <a:buFontTx/>
              <a:buNone/>
              <a:tabLst/>
              <a:defRPr/>
            </a:pPr>
            <a:r>
              <a:rPr kumimoji="0" lang="en-US" sz="2000" b="1" i="0" u="none" strike="noStrike" kern="1200" cap="none" spc="42" normalizeH="0" baseline="0" noProof="0" dirty="0">
                <a:ln>
                  <a:noFill/>
                </a:ln>
                <a:solidFill>
                  <a:prstClr val="white"/>
                </a:solidFill>
                <a:effectLst/>
                <a:uLnTx/>
                <a:uFillTx/>
                <a:latin typeface="Times New Roman"/>
                <a:cs typeface="Times New Roman"/>
              </a:rPr>
              <a:t>Credit:</a:t>
            </a:r>
            <a:endParaRPr kumimoji="0" lang="en-US" sz="2000" b="0" i="0" u="none" strike="noStrike" kern="1200" cap="none" spc="0" normalizeH="0" baseline="0" noProof="0" dirty="0">
              <a:ln>
                <a:noFill/>
              </a:ln>
              <a:solidFill>
                <a:prstClr val="white"/>
              </a:solidFill>
              <a:effectLst/>
              <a:uLnTx/>
              <a:uFillTx/>
              <a:latin typeface="Times New Roman"/>
              <a:cs typeface="Times New Roman"/>
            </a:endParaRPr>
          </a:p>
        </p:txBody>
      </p:sp>
      <p:sp>
        <p:nvSpPr>
          <p:cNvPr id="7" name="object 3">
            <a:extLst>
              <a:ext uri="{FF2B5EF4-FFF2-40B4-BE49-F238E27FC236}">
                <a16:creationId xmlns:a16="http://schemas.microsoft.com/office/drawing/2014/main" id="{AFE6C4D7-62A7-47E4-AC57-6EE72F0CFDF7}"/>
              </a:ext>
            </a:extLst>
          </p:cNvPr>
          <p:cNvSpPr txBox="1"/>
          <p:nvPr/>
        </p:nvSpPr>
        <p:spPr>
          <a:xfrm>
            <a:off x="260456" y="1105075"/>
            <a:ext cx="7877051" cy="2237550"/>
          </a:xfrm>
          <a:prstGeom prst="rect">
            <a:avLst/>
          </a:prstGeom>
        </p:spPr>
        <p:txBody>
          <a:bodyPr wrap="square" lIns="0" tIns="14605" rIns="0" bIns="0" rtlCol="0">
            <a:noAutofit/>
          </a:bodyPr>
          <a:lstStyle/>
          <a:p>
            <a:pPr marL="85725" marR="0" lvl="0" indent="0" algn="l" defTabSz="914400" rtl="0" eaLnBrk="1" fontAlgn="auto" latinLnBrk="0" hangingPunct="1">
              <a:lnSpc>
                <a:spcPct val="50000"/>
              </a:lnSpc>
              <a:spcBef>
                <a:spcPts val="2879"/>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a:cs typeface="Times New Roman"/>
              </a:rPr>
              <a:t>https://www.tutlane.com/tutorial/android/android-implicit-intents-with-examples</a:t>
            </a:r>
          </a:p>
          <a:p>
            <a:pPr marL="85725" marR="0" lvl="0" indent="0" algn="l" defTabSz="914400" rtl="0" eaLnBrk="1" fontAlgn="auto" latinLnBrk="0" hangingPunct="1">
              <a:lnSpc>
                <a:spcPct val="50000"/>
              </a:lnSpc>
              <a:spcBef>
                <a:spcPts val="2879"/>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imes New Roman"/>
                <a:cs typeface="Times New Roman"/>
              </a:rPr>
              <a:t>https://www.androidauthority.com/android-app-lifecycle-879968/</a:t>
            </a:r>
          </a:p>
          <a:p>
            <a:pPr marL="85725" marR="0" lvl="0" indent="0" algn="l" defTabSz="914400" rtl="0" eaLnBrk="1" fontAlgn="auto" latinLnBrk="0" hangingPunct="1">
              <a:lnSpc>
                <a:spcPct val="50000"/>
              </a:lnSpc>
              <a:spcBef>
                <a:spcPts val="2879"/>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imes New Roman"/>
              <a:cs typeface="Times New Roman"/>
            </a:endParaRPr>
          </a:p>
          <a:p>
            <a:pPr marL="85725" marR="0" lvl="0" indent="0" algn="l" defTabSz="914400" rtl="0" eaLnBrk="1" fontAlgn="auto" latinLnBrk="0" hangingPunct="1">
              <a:lnSpc>
                <a:spcPct val="95825"/>
              </a:lnSpc>
              <a:spcBef>
                <a:spcPts val="2879"/>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imes New Roman"/>
              <a:cs typeface="Times New Roman"/>
            </a:endParaRPr>
          </a:p>
        </p:txBody>
      </p:sp>
    </p:spTree>
    <p:extLst>
      <p:ext uri="{BB962C8B-B14F-4D97-AF65-F5344CB8AC3E}">
        <p14:creationId xmlns:p14="http://schemas.microsoft.com/office/powerpoint/2010/main" val="155475464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E3FCC-CF48-4805-A46C-5E109E2E5882}"/>
              </a:ext>
            </a:extLst>
          </p:cNvPr>
          <p:cNvSpPr/>
          <p:nvPr/>
        </p:nvSpPr>
        <p:spPr>
          <a:xfrm>
            <a:off x="260456" y="354678"/>
            <a:ext cx="1081771" cy="387798"/>
          </a:xfrm>
          <a:prstGeom prst="rect">
            <a:avLst/>
          </a:prstGeom>
        </p:spPr>
        <p:txBody>
          <a:bodyPr wrap="none">
            <a:spAutoFit/>
          </a:bodyPr>
          <a:lstStyle/>
          <a:p>
            <a:pPr marL="66674" marR="0" lvl="0" indent="0" algn="l" defTabSz="914400" rtl="0" eaLnBrk="1" fontAlgn="auto" latinLnBrk="0" hangingPunct="1">
              <a:lnSpc>
                <a:spcPct val="95825"/>
              </a:lnSpc>
              <a:spcBef>
                <a:spcPts val="0"/>
              </a:spcBef>
              <a:spcAft>
                <a:spcPts val="0"/>
              </a:spcAft>
              <a:buClrTx/>
              <a:buSzTx/>
              <a:buFontTx/>
              <a:buNone/>
              <a:tabLst/>
              <a:defRPr/>
            </a:pPr>
            <a:r>
              <a:rPr kumimoji="0" lang="en-US" sz="2000" b="1" i="0" u="none" strike="noStrike" kern="1200" cap="none" spc="42" normalizeH="0" baseline="0" noProof="0" dirty="0">
                <a:ln>
                  <a:noFill/>
                </a:ln>
                <a:solidFill>
                  <a:prstClr val="white"/>
                </a:solidFill>
                <a:effectLst/>
                <a:uLnTx/>
                <a:uFillTx/>
                <a:latin typeface="Times New Roman"/>
                <a:cs typeface="Times New Roman"/>
              </a:rPr>
              <a:t>Credit:</a:t>
            </a:r>
            <a:endParaRPr kumimoji="0" lang="en-US" sz="2000" b="0" i="0" u="none" strike="noStrike" kern="1200" cap="none" spc="0" normalizeH="0" baseline="0" noProof="0" dirty="0">
              <a:ln>
                <a:noFill/>
              </a:ln>
              <a:solidFill>
                <a:prstClr val="white"/>
              </a:solidFill>
              <a:effectLst/>
              <a:uLnTx/>
              <a:uFillTx/>
              <a:latin typeface="Times New Roman"/>
              <a:cs typeface="Times New Roman"/>
            </a:endParaRPr>
          </a:p>
        </p:txBody>
      </p:sp>
      <p:sp>
        <p:nvSpPr>
          <p:cNvPr id="7" name="object 3">
            <a:extLst>
              <a:ext uri="{FF2B5EF4-FFF2-40B4-BE49-F238E27FC236}">
                <a16:creationId xmlns:a16="http://schemas.microsoft.com/office/drawing/2014/main" id="{AFE6C4D7-62A7-47E4-AC57-6EE72F0CFDF7}"/>
              </a:ext>
            </a:extLst>
          </p:cNvPr>
          <p:cNvSpPr txBox="1"/>
          <p:nvPr/>
        </p:nvSpPr>
        <p:spPr>
          <a:xfrm>
            <a:off x="260456" y="1105075"/>
            <a:ext cx="7877051" cy="2237550"/>
          </a:xfrm>
          <a:prstGeom prst="rect">
            <a:avLst/>
          </a:prstGeom>
        </p:spPr>
        <p:txBody>
          <a:bodyPr wrap="square" lIns="0" tIns="14605" rIns="0" bIns="0" rtlCol="0">
            <a:noAutofit/>
          </a:bodyPr>
          <a:lstStyle/>
          <a:p>
            <a:pPr marL="85725" marR="0" lvl="0" indent="0" algn="l" defTabSz="914400" rtl="0" eaLnBrk="1" fontAlgn="auto" latinLnBrk="0" hangingPunct="1">
              <a:lnSpc>
                <a:spcPct val="95825"/>
              </a:lnSpc>
              <a:spcBef>
                <a:spcPts val="2879"/>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Times New Roman"/>
              <a:cs typeface="Times New Roman"/>
            </a:endParaRPr>
          </a:p>
        </p:txBody>
      </p:sp>
      <p:sp>
        <p:nvSpPr>
          <p:cNvPr id="2" name="Rectangle 1">
            <a:extLst>
              <a:ext uri="{FF2B5EF4-FFF2-40B4-BE49-F238E27FC236}">
                <a16:creationId xmlns:a16="http://schemas.microsoft.com/office/drawing/2014/main" id="{F1ED8F66-CE71-452F-8A95-8D7D38C9D2AB}"/>
              </a:ext>
            </a:extLst>
          </p:cNvPr>
          <p:cNvSpPr/>
          <p:nvPr/>
        </p:nvSpPr>
        <p:spPr>
          <a:xfrm>
            <a:off x="322983" y="1105075"/>
            <a:ext cx="608896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rPr>
              <a:t>Ole André V. </a:t>
            </a:r>
            <a:r>
              <a:rPr kumimoji="0" lang="en-US" sz="1800" b="0" i="0" u="none" strike="noStrike" kern="1200" cap="none" spc="0" normalizeH="0" baseline="0" noProof="0" dirty="0" err="1">
                <a:ln>
                  <a:noFill/>
                </a:ln>
                <a:solidFill>
                  <a:prstClr val="white"/>
                </a:solidFill>
                <a:effectLst/>
                <a:uLnTx/>
                <a:uFillTx/>
                <a:latin typeface="Arial"/>
              </a:rPr>
              <a:t>Ravnås</a:t>
            </a:r>
            <a:r>
              <a:rPr kumimoji="0" lang="en-US" sz="1800" b="0" i="0" u="none" strike="noStrike" kern="1200" cap="none" spc="0" normalizeH="0" baseline="0" noProof="0" dirty="0">
                <a:ln>
                  <a:noFill/>
                </a:ln>
                <a:solidFill>
                  <a:prstClr val="white"/>
                </a:solidFill>
                <a:effectLst/>
                <a:uLnTx/>
                <a:uFillTx/>
                <a:latin typeface="Arial"/>
              </a:rPr>
              <a:t> (@</a:t>
            </a:r>
            <a:r>
              <a:rPr kumimoji="0" lang="en-US" sz="1800" b="0" i="0" u="none" strike="noStrike" kern="1200" cap="none" spc="0" normalizeH="0" baseline="0" noProof="0" dirty="0" err="1">
                <a:ln>
                  <a:noFill/>
                </a:ln>
                <a:solidFill>
                  <a:prstClr val="white"/>
                </a:solidFill>
                <a:effectLst/>
                <a:uLnTx/>
                <a:uFillTx/>
                <a:latin typeface="Arial"/>
              </a:rPr>
              <a:t>olevar</a:t>
            </a:r>
            <a:r>
              <a:rPr kumimoji="0" lang="en-US" sz="1800" b="0" i="0" u="none" strike="noStrike" kern="1200" cap="none" spc="0" normalizeH="0" baseline="0" noProof="0" dirty="0">
                <a:ln>
                  <a:noFill/>
                </a:ln>
                <a:solidFill>
                  <a:prstClr val="white"/>
                </a:solidFill>
                <a:effectLst/>
                <a:uLnTx/>
                <a:uFillTx/>
                <a:latin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rPr>
              <a:t>Dhiraj Mishra (@</a:t>
            </a:r>
            <a:r>
              <a:rPr kumimoji="0" lang="en-US" sz="1800" b="0" i="0" u="none" strike="noStrike" kern="1200" cap="none" spc="0" normalizeH="0" baseline="0" noProof="0" dirty="0" err="1">
                <a:ln>
                  <a:noFill/>
                </a:ln>
                <a:solidFill>
                  <a:prstClr val="white"/>
                </a:solidFill>
                <a:effectLst/>
                <a:uLnTx/>
                <a:uFillTx/>
                <a:latin typeface="Arial"/>
              </a:rPr>
              <a:t>RandomDhiraj</a:t>
            </a:r>
            <a:r>
              <a:rPr kumimoji="0" lang="en-US" sz="1800" b="0" i="0" u="none" strike="noStrike" kern="1200" cap="none" spc="0" normalizeH="0" baseline="0" noProof="0" dirty="0">
                <a:ln>
                  <a:noFill/>
                </a:ln>
                <a:solidFill>
                  <a:prstClr val="white"/>
                </a:solidFill>
                <a:effectLst/>
                <a:uLnTx/>
                <a:uFillTx/>
                <a:latin typeface="Arial"/>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rPr>
              <a:t>Mohamed </a:t>
            </a:r>
            <a:r>
              <a:rPr kumimoji="0" lang="en-US" sz="1800" b="0" i="0" u="none" strike="noStrike" kern="1200" cap="none" spc="0" normalizeH="0" baseline="0" noProof="0" dirty="0" err="1">
                <a:ln>
                  <a:noFill/>
                </a:ln>
                <a:solidFill>
                  <a:prstClr val="white"/>
                </a:solidFill>
                <a:effectLst/>
                <a:uLnTx/>
                <a:uFillTx/>
                <a:latin typeface="Arial"/>
              </a:rPr>
              <a:t>Khalilov</a:t>
            </a:r>
            <a:r>
              <a:rPr kumimoji="0" lang="en-US" sz="1800" b="0" i="0" u="none" strike="noStrike" kern="1200" cap="none" spc="0" normalizeH="0" baseline="0" noProof="0" dirty="0">
                <a:ln>
                  <a:noFill/>
                </a:ln>
                <a:solidFill>
                  <a:prstClr val="white"/>
                </a:solidFill>
                <a:effectLst/>
                <a:uLnTx/>
                <a:uFillTx/>
                <a:latin typeface="Arial"/>
              </a:rPr>
              <a:t> (@ @3ntr0py1337)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Arial"/>
              </a:rPr>
            </a:br>
            <a:endParaRPr kumimoji="0" lang="en-US" sz="1800" b="0" i="0" u="none" strike="noStrike" kern="1200" cap="none" spc="0" normalizeH="0" baseline="0" noProof="0" dirty="0">
              <a:ln>
                <a:noFill/>
              </a:ln>
              <a:solidFill>
                <a:prstClr val="white"/>
              </a:solidFill>
              <a:effectLst/>
              <a:uLnTx/>
              <a:uFillTx/>
              <a:latin typeface="Arial"/>
            </a:endParaRPr>
          </a:p>
        </p:txBody>
      </p:sp>
    </p:spTree>
    <p:extLst>
      <p:ext uri="{BB962C8B-B14F-4D97-AF65-F5344CB8AC3E}">
        <p14:creationId xmlns:p14="http://schemas.microsoft.com/office/powerpoint/2010/main" val="225360715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81" name="CustomShape 1"/>
          <p:cNvSpPr/>
          <p:nvPr/>
        </p:nvSpPr>
        <p:spPr>
          <a:xfrm>
            <a:off x="2233080" y="1816920"/>
            <a:ext cx="4362840" cy="1218600"/>
          </a:xfrm>
          <a:prstGeom prst="rect">
            <a:avLst/>
          </a:prstGeom>
          <a:noFill/>
          <a:ln>
            <a:noFill/>
          </a:ln>
        </p:spPr>
        <p:style>
          <a:lnRef idx="0">
            <a:scrgbClr r="0" g="0" b="0"/>
          </a:lnRef>
          <a:fillRef idx="0">
            <a:scrgbClr r="0" g="0" b="0"/>
          </a:fillRef>
          <a:effectRef idx="0">
            <a:scrgbClr r="0" g="0" b="0"/>
          </a:effectRef>
          <a:fontRef idx="minor"/>
        </p:style>
        <p:txBody>
          <a:bodyPr tIns="91440" bIns="91440"/>
          <a:lstStyle/>
          <a:p>
            <a:pPr algn="ctr">
              <a:lnSpc>
                <a:spcPct val="100000"/>
              </a:lnSpc>
            </a:pPr>
            <a:r>
              <a:rPr lang="en-US" sz="3600" b="1" strike="noStrike" spc="-1" dirty="0">
                <a:solidFill>
                  <a:srgbClr val="FFFFFF"/>
                </a:solidFill>
                <a:latin typeface="Verdana"/>
                <a:ea typeface="Verdana"/>
              </a:rPr>
              <a:t>Thanks for </a:t>
            </a:r>
            <a:r>
              <a:rPr lang="en-US" sz="3600" b="1" strike="noStrike" spc="-1">
                <a:solidFill>
                  <a:srgbClr val="FFFFFF"/>
                </a:solidFill>
                <a:latin typeface="Verdana"/>
                <a:ea typeface="Verdana"/>
              </a:rPr>
              <a:t>your time!!!</a:t>
            </a:r>
            <a:endParaRPr lang="ru-RU" sz="36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1082348" cy="742767"/>
          </a:xfrm>
          <a:prstGeom prst="rect">
            <a:avLst/>
          </a:prstGeom>
        </p:spPr>
        <p:txBody>
          <a:bodyPr wrap="none">
            <a:spAutoFit/>
          </a:bodyPr>
          <a:lstStyle/>
          <a:p>
            <a:pPr marL="12700" lvl="0">
              <a:lnSpc>
                <a:spcPts val="6200"/>
              </a:lnSpc>
            </a:pPr>
            <a:r>
              <a:rPr lang="en-US" b="1" dirty="0" err="1">
                <a:solidFill>
                  <a:srgbClr val="FFFFFF"/>
                </a:solidFill>
                <a:latin typeface="Times New Roman"/>
                <a:cs typeface="Times New Roman"/>
              </a:rPr>
              <a:t>Apktools</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D416612-E22C-42D5-AED7-7C12C79C6938}"/>
              </a:ext>
            </a:extLst>
          </p:cNvPr>
          <p:cNvSpPr/>
          <p:nvPr/>
        </p:nvSpPr>
        <p:spPr>
          <a:xfrm>
            <a:off x="730979" y="1085431"/>
            <a:ext cx="6953073" cy="3002745"/>
          </a:xfrm>
          <a:prstGeom prst="rect">
            <a:avLst/>
          </a:prstGeom>
        </p:spPr>
        <p:txBody>
          <a:bodyPr wrap="square">
            <a:spAutoFit/>
          </a:bodyPr>
          <a:lstStyle/>
          <a:p>
            <a:pPr marL="12700" lvl="0" algn="just">
              <a:lnSpc>
                <a:spcPct val="150000"/>
              </a:lnSpc>
            </a:pPr>
            <a:r>
              <a:rPr lang="en-US" sz="1400" dirty="0">
                <a:solidFill>
                  <a:srgbClr val="FFFFFF"/>
                </a:solidFill>
                <a:latin typeface="Times New Roman"/>
                <a:cs typeface="Times New Roman"/>
              </a:rPr>
              <a:t>A tool for reverse engineering 3rd party, closed, binary Android apps. It can decode resources to nearly original form and rebuild them after making some modifications. It also makes working with an app easier because of the project like file structure and automation of some repetitive tasks like building </a:t>
            </a:r>
            <a:r>
              <a:rPr lang="en-US" sz="1400" dirty="0" err="1">
                <a:solidFill>
                  <a:srgbClr val="FFFFFF"/>
                </a:solidFill>
                <a:latin typeface="Times New Roman"/>
                <a:cs typeface="Times New Roman"/>
              </a:rPr>
              <a:t>apk</a:t>
            </a:r>
            <a:r>
              <a:rPr lang="en-US" sz="1400" dirty="0">
                <a:solidFill>
                  <a:srgbClr val="FFFFFF"/>
                </a:solidFill>
                <a:latin typeface="Times New Roman"/>
                <a:cs typeface="Times New Roman"/>
              </a:rPr>
              <a:t>, etc. It is NOT intended for piracy and other non-legal uses. It could be used for localizing, adding some features or support for custom platforms, analyzing applications and much more. Features Disassembling resources to nearly original form (including resources. </a:t>
            </a:r>
            <a:r>
              <a:rPr lang="en-US" sz="1400" dirty="0" err="1">
                <a:solidFill>
                  <a:srgbClr val="FFFFFF"/>
                </a:solidFill>
                <a:latin typeface="Times New Roman"/>
                <a:cs typeface="Times New Roman"/>
              </a:rPr>
              <a:t>arsc</a:t>
            </a:r>
            <a:r>
              <a:rPr lang="en-US" sz="1400" dirty="0">
                <a:solidFill>
                  <a:srgbClr val="FFFFFF"/>
                </a:solidFill>
                <a:latin typeface="Times New Roman"/>
                <a:cs typeface="Times New Roman"/>
              </a:rPr>
              <a:t>, </a:t>
            </a:r>
            <a:r>
              <a:rPr lang="en-US" sz="1400" dirty="0" err="1">
                <a:solidFill>
                  <a:srgbClr val="FFFFFF"/>
                </a:solidFill>
                <a:latin typeface="Times New Roman"/>
                <a:cs typeface="Times New Roman"/>
              </a:rPr>
              <a:t>classes.dex</a:t>
            </a:r>
            <a:r>
              <a:rPr lang="en-US" sz="1400" dirty="0">
                <a:solidFill>
                  <a:srgbClr val="FFFFFF"/>
                </a:solidFill>
                <a:latin typeface="Times New Roman"/>
                <a:cs typeface="Times New Roman"/>
              </a:rPr>
              <a:t>, 9.png. and XMLs) Rebuilding decoded resources back to binary APK/JAR Organizing and handling APKs that depend on framework resources </a:t>
            </a:r>
            <a:r>
              <a:rPr lang="en-US" sz="1400" dirty="0" err="1">
                <a:solidFill>
                  <a:srgbClr val="FFFFFF"/>
                </a:solidFill>
                <a:latin typeface="Times New Roman"/>
                <a:cs typeface="Times New Roman"/>
              </a:rPr>
              <a:t>Smali</a:t>
            </a:r>
            <a:r>
              <a:rPr lang="en-US" sz="1400" dirty="0">
                <a:solidFill>
                  <a:srgbClr val="FFFFFF"/>
                </a:solidFill>
                <a:latin typeface="Times New Roman"/>
                <a:cs typeface="Times New Roman"/>
              </a:rPr>
              <a:t> Debugging (Removed in 2.1.0 in favor of </a:t>
            </a:r>
            <a:r>
              <a:rPr lang="en-US" sz="1400" dirty="0" err="1">
                <a:solidFill>
                  <a:srgbClr val="FFFFFF"/>
                </a:solidFill>
                <a:latin typeface="Times New Roman"/>
                <a:cs typeface="Times New Roman"/>
              </a:rPr>
              <a:t>IdeaSmali</a:t>
            </a:r>
            <a:r>
              <a:rPr lang="en-US" sz="1400" dirty="0">
                <a:solidFill>
                  <a:srgbClr val="FFFFFF"/>
                </a:solidFill>
                <a:latin typeface="Times New Roman"/>
                <a:cs typeface="Times New Roman"/>
              </a:rPr>
              <a:t>) Helping with repetitive tasks</a:t>
            </a:r>
            <a:r>
              <a:rPr kumimoji="0" lang="en-US" sz="1400" b="0" i="0" u="none" strike="noStrike" kern="1200" cap="none" spc="0" normalizeH="0" baseline="0" noProof="0" dirty="0">
                <a:ln>
                  <a:noFill/>
                </a:ln>
                <a:solidFill>
                  <a:srgbClr val="FFFFFF"/>
                </a:solidFill>
                <a:effectLst/>
                <a:uLnTx/>
                <a:uFillTx/>
                <a:latin typeface="Times New Roman"/>
                <a:cs typeface="Times New Roman"/>
              </a:rPr>
              <a:t>.</a:t>
            </a:r>
            <a:r>
              <a:rPr kumimoji="0" lang="fr-FR" sz="1600" b="0" i="0" u="none" strike="noStrike" kern="1200" cap="none" spc="0" normalizeH="0" baseline="0" noProof="0" dirty="0">
                <a:ln>
                  <a:noFill/>
                </a:ln>
                <a:solidFill>
                  <a:srgbClr val="FFFFFF"/>
                </a:solidFill>
                <a:effectLst/>
                <a:uLnTx/>
                <a:uFillTx/>
                <a:latin typeface="Times New Roman"/>
                <a:cs typeface="Times New Roman"/>
              </a:rPr>
              <a:t> </a:t>
            </a:r>
          </a:p>
        </p:txBody>
      </p:sp>
    </p:spTree>
    <p:extLst>
      <p:ext uri="{BB962C8B-B14F-4D97-AF65-F5344CB8AC3E}">
        <p14:creationId xmlns:p14="http://schemas.microsoft.com/office/powerpoint/2010/main" val="275758703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774571" cy="742767"/>
          </a:xfrm>
          <a:prstGeom prst="rect">
            <a:avLst/>
          </a:prstGeom>
        </p:spPr>
        <p:txBody>
          <a:bodyPr wrap="none">
            <a:spAutoFit/>
          </a:bodyPr>
          <a:lstStyle/>
          <a:p>
            <a:pPr marL="12700" lvl="0">
              <a:lnSpc>
                <a:spcPts val="6200"/>
              </a:lnSpc>
            </a:pPr>
            <a:r>
              <a:rPr lang="en-US" b="1" dirty="0" err="1">
                <a:solidFill>
                  <a:srgbClr val="FFFFFF"/>
                </a:solidFill>
                <a:latin typeface="Times New Roman"/>
                <a:cs typeface="Times New Roman"/>
              </a:rPr>
              <a:t>Jadex</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D416612-E22C-42D5-AED7-7C12C79C6938}"/>
              </a:ext>
            </a:extLst>
          </p:cNvPr>
          <p:cNvSpPr/>
          <p:nvPr/>
        </p:nvSpPr>
        <p:spPr>
          <a:xfrm>
            <a:off x="730979" y="1085431"/>
            <a:ext cx="6953073" cy="1669496"/>
          </a:xfrm>
          <a:prstGeom prst="rect">
            <a:avLst/>
          </a:prstGeom>
        </p:spPr>
        <p:txBody>
          <a:bodyPr wrap="square">
            <a:spAutoFit/>
          </a:bodyPr>
          <a:lstStyle/>
          <a:p>
            <a:pPr marL="12700" lvl="0" algn="just">
              <a:lnSpc>
                <a:spcPct val="150000"/>
              </a:lnSpc>
            </a:pPr>
            <a:r>
              <a:rPr lang="en-US" sz="1400" dirty="0" err="1">
                <a:solidFill>
                  <a:srgbClr val="FFFFFF"/>
                </a:solidFill>
                <a:latin typeface="Times New Roman"/>
                <a:cs typeface="Times New Roman"/>
              </a:rPr>
              <a:t>Dex</a:t>
            </a:r>
            <a:r>
              <a:rPr lang="en-US" sz="1400" dirty="0">
                <a:solidFill>
                  <a:srgbClr val="FFFFFF"/>
                </a:solidFill>
                <a:latin typeface="Times New Roman"/>
                <a:cs typeface="Times New Roman"/>
              </a:rPr>
              <a:t> to Java </a:t>
            </a:r>
            <a:r>
              <a:rPr lang="en-US" sz="1400" dirty="0" err="1">
                <a:solidFill>
                  <a:srgbClr val="FFFFFF"/>
                </a:solidFill>
                <a:latin typeface="Times New Roman"/>
                <a:cs typeface="Times New Roman"/>
              </a:rPr>
              <a:t>decompiler</a:t>
            </a:r>
            <a:r>
              <a:rPr lang="en-US" sz="1400" dirty="0">
                <a:solidFill>
                  <a:srgbClr val="FFFFFF"/>
                </a:solidFill>
                <a:latin typeface="Times New Roman"/>
                <a:cs typeface="Times New Roman"/>
              </a:rPr>
              <a:t> Command line and GUI tools for produce Java source code from Android </a:t>
            </a:r>
            <a:r>
              <a:rPr lang="en-US" sz="1400" dirty="0" err="1">
                <a:solidFill>
                  <a:srgbClr val="FFFFFF"/>
                </a:solidFill>
                <a:latin typeface="Times New Roman"/>
                <a:cs typeface="Times New Roman"/>
              </a:rPr>
              <a:t>Dex</a:t>
            </a:r>
            <a:r>
              <a:rPr lang="en-US" sz="1400" dirty="0">
                <a:solidFill>
                  <a:srgbClr val="FFFFFF"/>
                </a:solidFill>
                <a:latin typeface="Times New Roman"/>
                <a:cs typeface="Times New Roman"/>
              </a:rPr>
              <a:t> and </a:t>
            </a:r>
            <a:r>
              <a:rPr lang="en-US" sz="1400" dirty="0" err="1">
                <a:solidFill>
                  <a:srgbClr val="FFFFFF"/>
                </a:solidFill>
                <a:latin typeface="Times New Roman"/>
                <a:cs typeface="Times New Roman"/>
              </a:rPr>
              <a:t>Apk</a:t>
            </a:r>
            <a:r>
              <a:rPr lang="en-US" sz="1400" dirty="0">
                <a:solidFill>
                  <a:srgbClr val="FFFFFF"/>
                </a:solidFill>
                <a:latin typeface="Times New Roman"/>
                <a:cs typeface="Times New Roman"/>
              </a:rPr>
              <a:t> files Main features: decompile Dalvik bytecode to java classes from APK, </a:t>
            </a:r>
            <a:r>
              <a:rPr lang="en-US" sz="1400" dirty="0" err="1">
                <a:solidFill>
                  <a:srgbClr val="FFFFFF"/>
                </a:solidFill>
                <a:latin typeface="Times New Roman"/>
                <a:cs typeface="Times New Roman"/>
              </a:rPr>
              <a:t>dex</a:t>
            </a:r>
            <a:r>
              <a:rPr lang="en-US" sz="1400" dirty="0">
                <a:solidFill>
                  <a:srgbClr val="FFFFFF"/>
                </a:solidFill>
                <a:latin typeface="Times New Roman"/>
                <a:cs typeface="Times New Roman"/>
              </a:rPr>
              <a:t>, </a:t>
            </a:r>
            <a:r>
              <a:rPr lang="en-US" sz="1400" dirty="0" err="1">
                <a:solidFill>
                  <a:srgbClr val="FFFFFF"/>
                </a:solidFill>
                <a:latin typeface="Times New Roman"/>
                <a:cs typeface="Times New Roman"/>
              </a:rPr>
              <a:t>aar</a:t>
            </a:r>
            <a:r>
              <a:rPr lang="en-US" sz="1400" dirty="0">
                <a:solidFill>
                  <a:srgbClr val="FFFFFF"/>
                </a:solidFill>
                <a:latin typeface="Times New Roman"/>
                <a:cs typeface="Times New Roman"/>
              </a:rPr>
              <a:t> and zip files decode AndroidManifest.xml and other resources from </a:t>
            </a:r>
            <a:r>
              <a:rPr lang="en-US" sz="1400" dirty="0" err="1">
                <a:solidFill>
                  <a:srgbClr val="FFFFFF"/>
                </a:solidFill>
                <a:latin typeface="Times New Roman"/>
                <a:cs typeface="Times New Roman"/>
              </a:rPr>
              <a:t>resources.arsc</a:t>
            </a:r>
            <a:r>
              <a:rPr lang="en-US" sz="1400" dirty="0">
                <a:solidFill>
                  <a:srgbClr val="FFFFFF"/>
                </a:solidFill>
                <a:latin typeface="Times New Roman"/>
                <a:cs typeface="Times New Roman"/>
              </a:rPr>
              <a:t> </a:t>
            </a:r>
            <a:r>
              <a:rPr lang="en-US" sz="1400" dirty="0" err="1">
                <a:solidFill>
                  <a:srgbClr val="FFFFFF"/>
                </a:solidFill>
                <a:latin typeface="Times New Roman"/>
                <a:cs typeface="Times New Roman"/>
              </a:rPr>
              <a:t>deobfuscator</a:t>
            </a:r>
            <a:r>
              <a:rPr lang="en-US" sz="1400" dirty="0">
                <a:solidFill>
                  <a:srgbClr val="FFFFFF"/>
                </a:solidFill>
                <a:latin typeface="Times New Roman"/>
                <a:cs typeface="Times New Roman"/>
              </a:rPr>
              <a:t> included </a:t>
            </a:r>
            <a:r>
              <a:rPr lang="en-US" sz="1400" dirty="0" err="1">
                <a:solidFill>
                  <a:srgbClr val="FFFFFF"/>
                </a:solidFill>
                <a:latin typeface="Times New Roman"/>
                <a:cs typeface="Times New Roman"/>
              </a:rPr>
              <a:t>jadx-gui</a:t>
            </a:r>
            <a:r>
              <a:rPr lang="en-US" sz="1400" dirty="0">
                <a:solidFill>
                  <a:srgbClr val="FFFFFF"/>
                </a:solidFill>
                <a:latin typeface="Times New Roman"/>
                <a:cs typeface="Times New Roman"/>
              </a:rPr>
              <a:t> features: view decompiled code with highlighted syntax jump to declaration find usage full text search.</a:t>
            </a:r>
          </a:p>
        </p:txBody>
      </p:sp>
    </p:spTree>
    <p:extLst>
      <p:ext uri="{BB962C8B-B14F-4D97-AF65-F5344CB8AC3E}">
        <p14:creationId xmlns:p14="http://schemas.microsoft.com/office/powerpoint/2010/main" val="59603834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885820" cy="742767"/>
          </a:xfrm>
          <a:prstGeom prst="rect">
            <a:avLst/>
          </a:prstGeom>
        </p:spPr>
        <p:txBody>
          <a:bodyPr wrap="none">
            <a:spAutoFit/>
          </a:bodyPr>
          <a:lstStyle/>
          <a:p>
            <a:pPr marL="12700" lvl="0">
              <a:lnSpc>
                <a:spcPts val="6200"/>
              </a:lnSpc>
            </a:pPr>
            <a:r>
              <a:rPr lang="en-US" b="1" dirty="0" err="1">
                <a:solidFill>
                  <a:srgbClr val="FFFFFF"/>
                </a:solidFill>
                <a:latin typeface="Times New Roman"/>
                <a:cs typeface="Times New Roman"/>
              </a:rPr>
              <a:t>Drozer</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5" name="Rectangle 4">
            <a:extLst>
              <a:ext uri="{FF2B5EF4-FFF2-40B4-BE49-F238E27FC236}">
                <a16:creationId xmlns:a16="http://schemas.microsoft.com/office/drawing/2014/main" id="{110ECEDA-0CE0-4BE2-B788-C1A9919D95A7}"/>
              </a:ext>
            </a:extLst>
          </p:cNvPr>
          <p:cNvSpPr/>
          <p:nvPr/>
        </p:nvSpPr>
        <p:spPr>
          <a:xfrm>
            <a:off x="730979" y="1085431"/>
            <a:ext cx="6953073" cy="2202526"/>
          </a:xfrm>
          <a:prstGeom prst="rect">
            <a:avLst/>
          </a:prstGeom>
        </p:spPr>
        <p:txBody>
          <a:bodyPr wrap="square">
            <a:spAutoFit/>
          </a:bodyPr>
          <a:lstStyle/>
          <a:p>
            <a:pPr marL="12700" lvl="0">
              <a:defRPr/>
            </a:pPr>
            <a:r>
              <a:rPr lang="fr-FR" sz="1600" b="1" dirty="0" err="1">
                <a:solidFill>
                  <a:srgbClr val="FFFFFF"/>
                </a:solidFill>
                <a:latin typeface="Times New Roman"/>
                <a:cs typeface="Times New Roman"/>
              </a:rPr>
              <a:t>What</a:t>
            </a:r>
            <a:r>
              <a:rPr lang="fr-FR" sz="1600" b="1" dirty="0">
                <a:solidFill>
                  <a:srgbClr val="FFFFFF"/>
                </a:solidFill>
                <a:latin typeface="Times New Roman"/>
                <a:cs typeface="Times New Roman"/>
              </a:rPr>
              <a:t> </a:t>
            </a:r>
            <a:r>
              <a:rPr lang="fr-FR" sz="1600" b="1" dirty="0" err="1">
                <a:solidFill>
                  <a:srgbClr val="FFFFFF"/>
                </a:solidFill>
                <a:latin typeface="Times New Roman"/>
                <a:cs typeface="Times New Roman"/>
              </a:rPr>
              <a:t>is</a:t>
            </a:r>
            <a:r>
              <a:rPr lang="fr-FR" sz="1600" b="1" dirty="0">
                <a:solidFill>
                  <a:srgbClr val="FFFFFF"/>
                </a:solidFill>
                <a:latin typeface="Times New Roman"/>
                <a:cs typeface="Times New Roman"/>
              </a:rPr>
              <a:t> </a:t>
            </a:r>
            <a:r>
              <a:rPr lang="fr-FR" sz="1600" b="1" dirty="0" err="1">
                <a:solidFill>
                  <a:srgbClr val="FFFFFF"/>
                </a:solidFill>
                <a:latin typeface="Times New Roman"/>
                <a:cs typeface="Times New Roman"/>
              </a:rPr>
              <a:t>Drozer</a:t>
            </a:r>
            <a:r>
              <a:rPr kumimoji="0" lang="fr-FR" sz="1600" b="1" i="0" u="none" strike="noStrike" kern="1200" cap="none" spc="0" normalizeH="0" baseline="0" noProof="0" dirty="0">
                <a:ln>
                  <a:noFill/>
                </a:ln>
                <a:solidFill>
                  <a:srgbClr val="FFFFFF"/>
                </a:solidFill>
                <a:effectLst/>
                <a:uLnTx/>
                <a:uFillTx/>
                <a:latin typeface="Times New Roman"/>
                <a:cs typeface="Times New Roman"/>
              </a:rPr>
              <a:t>:</a:t>
            </a:r>
          </a:p>
          <a:p>
            <a:pPr marL="1270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FFFFF"/>
              </a:solidFill>
              <a:effectLst/>
              <a:uLnTx/>
              <a:uFillTx/>
              <a:latin typeface="Times New Roman"/>
              <a:cs typeface="Times New Roman"/>
            </a:endParaRPr>
          </a:p>
          <a:p>
            <a:pPr marL="12700" lvl="0" algn="just">
              <a:lnSpc>
                <a:spcPct val="150000"/>
              </a:lnSpc>
            </a:pPr>
            <a:r>
              <a:rPr lang="en-US" sz="1400" dirty="0" err="1">
                <a:solidFill>
                  <a:srgbClr val="FFFFFF"/>
                </a:solidFill>
                <a:latin typeface="Times New Roman"/>
                <a:cs typeface="Times New Roman"/>
              </a:rPr>
              <a:t>Drozer</a:t>
            </a:r>
            <a:r>
              <a:rPr lang="en-US" sz="1400" dirty="0">
                <a:solidFill>
                  <a:srgbClr val="FFFFFF"/>
                </a:solidFill>
                <a:latin typeface="Times New Roman"/>
                <a:cs typeface="Times New Roman"/>
              </a:rPr>
              <a:t> is a framework for Android security assessments developed by MWR Labs. It is one of the best Android security assessment tools available for Android Security Assessments. According to their official documentation, “</a:t>
            </a:r>
            <a:r>
              <a:rPr lang="en-US" sz="1400" dirty="0" err="1">
                <a:solidFill>
                  <a:srgbClr val="FFFFFF"/>
                </a:solidFill>
                <a:latin typeface="Times New Roman"/>
                <a:cs typeface="Times New Roman"/>
              </a:rPr>
              <a:t>Drozer</a:t>
            </a:r>
            <a:r>
              <a:rPr lang="en-US" sz="1400" dirty="0">
                <a:solidFill>
                  <a:srgbClr val="FFFFFF"/>
                </a:solidFill>
                <a:latin typeface="Times New Roman"/>
                <a:cs typeface="Times New Roman"/>
              </a:rPr>
              <a:t> allows you to assume the role of an Android app, and to interact with other apps, through Android’s Inter-Process Communication (IPC) mechanism, and the underlying operating system.”</a:t>
            </a:r>
            <a:r>
              <a:rPr kumimoji="0" lang="fr-FR" sz="1600" b="0" i="0" u="none" strike="noStrike" kern="1200" cap="none" spc="0" normalizeH="0" baseline="0" noProof="0" dirty="0">
                <a:ln>
                  <a:noFill/>
                </a:ln>
                <a:solidFill>
                  <a:srgbClr val="FFFFFF"/>
                </a:solidFill>
                <a:effectLst/>
                <a:uLnTx/>
                <a:uFillTx/>
                <a:latin typeface="Times New Roman"/>
                <a:cs typeface="Times New Roman"/>
              </a:rPr>
              <a:t> </a:t>
            </a:r>
          </a:p>
        </p:txBody>
      </p:sp>
    </p:spTree>
    <p:extLst>
      <p:ext uri="{BB962C8B-B14F-4D97-AF65-F5344CB8AC3E}">
        <p14:creationId xmlns:p14="http://schemas.microsoft.com/office/powerpoint/2010/main" val="14603772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748923" cy="742767"/>
          </a:xfrm>
          <a:prstGeom prst="rect">
            <a:avLst/>
          </a:prstGeom>
        </p:spPr>
        <p:txBody>
          <a:bodyPr wrap="none">
            <a:sp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a:cs typeface="Times New Roman"/>
              </a:rPr>
              <a:t>Frida</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D416612-E22C-42D5-AED7-7C12C79C6938}"/>
              </a:ext>
            </a:extLst>
          </p:cNvPr>
          <p:cNvSpPr/>
          <p:nvPr/>
        </p:nvSpPr>
        <p:spPr>
          <a:xfrm>
            <a:off x="730979" y="1085431"/>
            <a:ext cx="6953073" cy="2315827"/>
          </a:xfrm>
          <a:prstGeom prst="rect">
            <a:avLst/>
          </a:prstGeom>
        </p:spPr>
        <p:txBody>
          <a:bodyPr wrap="square">
            <a:spAutoFit/>
          </a:bodyPr>
          <a:lstStyle/>
          <a:p>
            <a:pPr marL="12700" lvl="0" algn="just">
              <a:lnSpc>
                <a:spcPct val="150000"/>
              </a:lnSpc>
            </a:pPr>
            <a:r>
              <a:rPr lang="en-US" sz="1400" dirty="0">
                <a:solidFill>
                  <a:srgbClr val="FFFFFF"/>
                </a:solidFill>
                <a:latin typeface="Times New Roman"/>
                <a:cs typeface="Times New Roman"/>
              </a:rPr>
              <a:t>Dynamic instrumentation toolkit for developers, reverse-engineers, and security researchers. Scriptable Inject your own scripts into black box processes. Hook any function, spy on crypto APIs or trace private application code, no source code needed. Edit, hit save, and instantly see the results. All without compilation steps or program restarts. Portable Works on Windows, macOS, GNU/Linux, iOS, Android, and QNX. Install the Node.js bindings from </a:t>
            </a:r>
            <a:r>
              <a:rPr lang="en-US" sz="1400" dirty="0" err="1">
                <a:solidFill>
                  <a:srgbClr val="FFFFFF"/>
                </a:solidFill>
                <a:latin typeface="Times New Roman"/>
                <a:cs typeface="Times New Roman"/>
              </a:rPr>
              <a:t>npm</a:t>
            </a:r>
            <a:r>
              <a:rPr lang="en-US" sz="1400" dirty="0">
                <a:solidFill>
                  <a:srgbClr val="FFFFFF"/>
                </a:solidFill>
                <a:latin typeface="Times New Roman"/>
                <a:cs typeface="Times New Roman"/>
              </a:rPr>
              <a:t>, grab a Python package from </a:t>
            </a:r>
            <a:r>
              <a:rPr lang="en-US" sz="1400" dirty="0" err="1">
                <a:solidFill>
                  <a:srgbClr val="FFFFFF"/>
                </a:solidFill>
                <a:latin typeface="Times New Roman"/>
                <a:cs typeface="Times New Roman"/>
              </a:rPr>
              <a:t>PyPI</a:t>
            </a:r>
            <a:r>
              <a:rPr lang="en-US" sz="1400" dirty="0">
                <a:solidFill>
                  <a:srgbClr val="FFFFFF"/>
                </a:solidFill>
                <a:latin typeface="Times New Roman"/>
                <a:cs typeface="Times New Roman"/>
              </a:rPr>
              <a:t>, or use Frida through its Swift bindings, .NET bindings, Qt/</a:t>
            </a:r>
            <a:r>
              <a:rPr lang="en-US" sz="1400" dirty="0" err="1">
                <a:solidFill>
                  <a:srgbClr val="FFFFFF"/>
                </a:solidFill>
                <a:latin typeface="Times New Roman"/>
                <a:cs typeface="Times New Roman"/>
              </a:rPr>
              <a:t>Qml</a:t>
            </a:r>
            <a:r>
              <a:rPr lang="en-US" sz="1400" dirty="0">
                <a:solidFill>
                  <a:srgbClr val="FFFFFF"/>
                </a:solidFill>
                <a:latin typeface="Times New Roman"/>
                <a:cs typeface="Times New Roman"/>
              </a:rPr>
              <a:t> bindings, or C API.</a:t>
            </a:r>
          </a:p>
        </p:txBody>
      </p:sp>
    </p:spTree>
    <p:extLst>
      <p:ext uri="{BB962C8B-B14F-4D97-AF65-F5344CB8AC3E}">
        <p14:creationId xmlns:p14="http://schemas.microsoft.com/office/powerpoint/2010/main" val="268517402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1097416" cy="742767"/>
          </a:xfrm>
          <a:prstGeom prst="rect">
            <a:avLst/>
          </a:prstGeom>
        </p:spPr>
        <p:txBody>
          <a:bodyPr wrap="none">
            <a:spAutoFit/>
          </a:bodyPr>
          <a:lstStyle/>
          <a:p>
            <a:pPr marL="12700" lvl="0">
              <a:lnSpc>
                <a:spcPts val="6200"/>
              </a:lnSpc>
            </a:pPr>
            <a:r>
              <a:rPr lang="en-US" b="1" dirty="0" err="1">
                <a:solidFill>
                  <a:srgbClr val="FFFFFF"/>
                </a:solidFill>
                <a:latin typeface="Times New Roman"/>
                <a:cs typeface="Times New Roman"/>
              </a:rPr>
              <a:t>Radare</a:t>
            </a:r>
            <a:r>
              <a:rPr lang="en-US" b="1" dirty="0">
                <a:solidFill>
                  <a:srgbClr val="FFFFFF"/>
                </a:solidFill>
                <a:latin typeface="Times New Roman"/>
                <a:cs typeface="Times New Roman"/>
              </a:rPr>
              <a:t> 2</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D416612-E22C-42D5-AED7-7C12C79C6938}"/>
              </a:ext>
            </a:extLst>
          </p:cNvPr>
          <p:cNvSpPr/>
          <p:nvPr/>
        </p:nvSpPr>
        <p:spPr>
          <a:xfrm>
            <a:off x="730979" y="1085431"/>
            <a:ext cx="6953073" cy="2962158"/>
          </a:xfrm>
          <a:prstGeom prst="rect">
            <a:avLst/>
          </a:prstGeom>
        </p:spPr>
        <p:txBody>
          <a:bodyPr wrap="square">
            <a:spAutoFit/>
          </a:bodyPr>
          <a:lstStyle/>
          <a:p>
            <a:pPr marL="12700" lvl="0" algn="just">
              <a:lnSpc>
                <a:spcPct val="150000"/>
              </a:lnSpc>
            </a:pPr>
            <a:r>
              <a:rPr lang="en-US" sz="1400" dirty="0" err="1">
                <a:solidFill>
                  <a:srgbClr val="FFFFFF"/>
                </a:solidFill>
                <a:latin typeface="Times New Roman"/>
                <a:cs typeface="Times New Roman"/>
              </a:rPr>
              <a:t>Radare</a:t>
            </a:r>
            <a:r>
              <a:rPr lang="en-US" sz="1400" dirty="0">
                <a:solidFill>
                  <a:srgbClr val="FFFFFF"/>
                </a:solidFill>
                <a:latin typeface="Times New Roman"/>
                <a:cs typeface="Times New Roman"/>
              </a:rPr>
              <a:t> is a portable reversing framework that can...</a:t>
            </a:r>
          </a:p>
          <a:p>
            <a:pPr marL="298450" lvl="0" indent="-285750" algn="just">
              <a:lnSpc>
                <a:spcPct val="150000"/>
              </a:lnSpc>
              <a:buFont typeface="Arial" panose="020B0604020202020204" pitchFamily="34" charset="0"/>
              <a:buChar char="•"/>
            </a:pPr>
            <a:r>
              <a:rPr lang="en-US" sz="1400" dirty="0">
                <a:solidFill>
                  <a:srgbClr val="FFFFFF"/>
                </a:solidFill>
                <a:latin typeface="Times New Roman"/>
                <a:cs typeface="Times New Roman"/>
              </a:rPr>
              <a:t>Disassemble (and assemble for) many different architectures</a:t>
            </a:r>
          </a:p>
          <a:p>
            <a:pPr marL="298450" lvl="0" indent="-285750" algn="just">
              <a:lnSpc>
                <a:spcPct val="150000"/>
              </a:lnSpc>
              <a:buFont typeface="Arial" panose="020B0604020202020204" pitchFamily="34" charset="0"/>
              <a:buChar char="•"/>
            </a:pPr>
            <a:r>
              <a:rPr lang="en-US" sz="1400" dirty="0">
                <a:solidFill>
                  <a:srgbClr val="FFFFFF"/>
                </a:solidFill>
                <a:latin typeface="Times New Roman"/>
                <a:cs typeface="Times New Roman"/>
              </a:rPr>
              <a:t>Debug with local native and remote debuggers (</a:t>
            </a:r>
            <a:r>
              <a:rPr lang="en-US" sz="1400" dirty="0" err="1">
                <a:solidFill>
                  <a:srgbClr val="FFFFFF"/>
                </a:solidFill>
                <a:latin typeface="Times New Roman"/>
                <a:cs typeface="Times New Roman"/>
              </a:rPr>
              <a:t>gdb</a:t>
            </a:r>
            <a:r>
              <a:rPr lang="en-US" sz="1400" dirty="0">
                <a:solidFill>
                  <a:srgbClr val="FFFFFF"/>
                </a:solidFill>
                <a:latin typeface="Times New Roman"/>
                <a:cs typeface="Times New Roman"/>
              </a:rPr>
              <a:t>, rap, </a:t>
            </a:r>
            <a:r>
              <a:rPr lang="en-US" sz="1400" dirty="0" err="1">
                <a:solidFill>
                  <a:srgbClr val="FFFFFF"/>
                </a:solidFill>
                <a:latin typeface="Times New Roman"/>
                <a:cs typeface="Times New Roman"/>
              </a:rPr>
              <a:t>webui</a:t>
            </a:r>
            <a:r>
              <a:rPr lang="en-US" sz="1400" dirty="0">
                <a:solidFill>
                  <a:srgbClr val="FFFFFF"/>
                </a:solidFill>
                <a:latin typeface="Times New Roman"/>
                <a:cs typeface="Times New Roman"/>
              </a:rPr>
              <a:t>, r2pipe, </a:t>
            </a:r>
            <a:r>
              <a:rPr lang="en-US" sz="1400" dirty="0" err="1">
                <a:solidFill>
                  <a:srgbClr val="FFFFFF"/>
                </a:solidFill>
                <a:latin typeface="Times New Roman"/>
                <a:cs typeface="Times New Roman"/>
              </a:rPr>
              <a:t>winedbg</a:t>
            </a:r>
            <a:r>
              <a:rPr lang="en-US" sz="1400" dirty="0">
                <a:solidFill>
                  <a:srgbClr val="FFFFFF"/>
                </a:solidFill>
                <a:latin typeface="Times New Roman"/>
                <a:cs typeface="Times New Roman"/>
              </a:rPr>
              <a:t>, </a:t>
            </a:r>
            <a:r>
              <a:rPr lang="en-US" sz="1400" dirty="0" err="1">
                <a:solidFill>
                  <a:srgbClr val="FFFFFF"/>
                </a:solidFill>
                <a:latin typeface="Times New Roman"/>
                <a:cs typeface="Times New Roman"/>
              </a:rPr>
              <a:t>windbg</a:t>
            </a:r>
            <a:r>
              <a:rPr lang="en-US" sz="1400" dirty="0">
                <a:solidFill>
                  <a:srgbClr val="FFFFFF"/>
                </a:solidFill>
                <a:latin typeface="Times New Roman"/>
                <a:cs typeface="Times New Roman"/>
              </a:rPr>
              <a:t>)</a:t>
            </a:r>
          </a:p>
          <a:p>
            <a:pPr marL="298450" lvl="0" indent="-285750" algn="just">
              <a:lnSpc>
                <a:spcPct val="150000"/>
              </a:lnSpc>
              <a:buFont typeface="Arial" panose="020B0604020202020204" pitchFamily="34" charset="0"/>
              <a:buChar char="•"/>
            </a:pPr>
            <a:r>
              <a:rPr lang="en-US" sz="1400" dirty="0">
                <a:solidFill>
                  <a:srgbClr val="FFFFFF"/>
                </a:solidFill>
                <a:latin typeface="Times New Roman"/>
                <a:cs typeface="Times New Roman"/>
              </a:rPr>
              <a:t>Run on Linux, *BSD, Windows, OSX, Android, iOS, Solaris and Haiku</a:t>
            </a:r>
          </a:p>
          <a:p>
            <a:pPr marL="298450" lvl="0" indent="-285750" algn="just">
              <a:lnSpc>
                <a:spcPct val="150000"/>
              </a:lnSpc>
              <a:buFont typeface="Arial" panose="020B0604020202020204" pitchFamily="34" charset="0"/>
              <a:buChar char="•"/>
            </a:pPr>
            <a:r>
              <a:rPr lang="en-US" sz="1400" dirty="0">
                <a:solidFill>
                  <a:srgbClr val="FFFFFF"/>
                </a:solidFill>
                <a:latin typeface="Times New Roman"/>
                <a:cs typeface="Times New Roman"/>
              </a:rPr>
              <a:t>Perform forensics on filesystems and data carving</a:t>
            </a:r>
          </a:p>
          <a:p>
            <a:pPr marL="298450" lvl="0" indent="-285750" algn="just">
              <a:lnSpc>
                <a:spcPct val="150000"/>
              </a:lnSpc>
              <a:buFont typeface="Arial" panose="020B0604020202020204" pitchFamily="34" charset="0"/>
              <a:buChar char="•"/>
            </a:pPr>
            <a:r>
              <a:rPr lang="en-US" sz="1400" dirty="0">
                <a:solidFill>
                  <a:srgbClr val="FFFFFF"/>
                </a:solidFill>
                <a:latin typeface="Times New Roman"/>
                <a:cs typeface="Times New Roman"/>
              </a:rPr>
              <a:t>Be scripted in Python, </a:t>
            </a:r>
            <a:r>
              <a:rPr lang="en-US" sz="1400" dirty="0" err="1">
                <a:solidFill>
                  <a:srgbClr val="FFFFFF"/>
                </a:solidFill>
                <a:latin typeface="Times New Roman"/>
                <a:cs typeface="Times New Roman"/>
              </a:rPr>
              <a:t>Javascript</a:t>
            </a:r>
            <a:r>
              <a:rPr lang="en-US" sz="1400" dirty="0">
                <a:solidFill>
                  <a:srgbClr val="FFFFFF"/>
                </a:solidFill>
                <a:latin typeface="Times New Roman"/>
                <a:cs typeface="Times New Roman"/>
              </a:rPr>
              <a:t>, Go and more</a:t>
            </a:r>
          </a:p>
          <a:p>
            <a:pPr marL="298450" lvl="0" indent="-285750" algn="just">
              <a:lnSpc>
                <a:spcPct val="150000"/>
              </a:lnSpc>
              <a:buFont typeface="Arial" panose="020B0604020202020204" pitchFamily="34" charset="0"/>
              <a:buChar char="•"/>
            </a:pPr>
            <a:r>
              <a:rPr lang="en-US" sz="1400" dirty="0">
                <a:solidFill>
                  <a:srgbClr val="FFFFFF"/>
                </a:solidFill>
                <a:latin typeface="Times New Roman"/>
                <a:cs typeface="Times New Roman"/>
              </a:rPr>
              <a:t>Support collaborative analysis using the embedded webserver</a:t>
            </a:r>
          </a:p>
          <a:p>
            <a:pPr marL="298450" lvl="0" indent="-285750" algn="just">
              <a:lnSpc>
                <a:spcPct val="150000"/>
              </a:lnSpc>
              <a:buFont typeface="Arial" panose="020B0604020202020204" pitchFamily="34" charset="0"/>
              <a:buChar char="•"/>
            </a:pPr>
            <a:r>
              <a:rPr lang="en-US" sz="1400" dirty="0">
                <a:solidFill>
                  <a:srgbClr val="FFFFFF"/>
                </a:solidFill>
                <a:latin typeface="Times New Roman"/>
                <a:cs typeface="Times New Roman"/>
              </a:rPr>
              <a:t>Visualize data structures of several file types</a:t>
            </a:r>
          </a:p>
          <a:p>
            <a:pPr marL="298450" lvl="0" indent="-285750" algn="just">
              <a:lnSpc>
                <a:spcPct val="150000"/>
              </a:lnSpc>
              <a:buFont typeface="Arial" panose="020B0604020202020204" pitchFamily="34" charset="0"/>
              <a:buChar char="•"/>
            </a:pPr>
            <a:r>
              <a:rPr lang="en-US" sz="1400" dirty="0">
                <a:solidFill>
                  <a:srgbClr val="FFFFFF"/>
                </a:solidFill>
                <a:latin typeface="Times New Roman"/>
                <a:cs typeface="Times New Roman"/>
              </a:rPr>
              <a:t>Patch programs to uncover new features or fix vulnerabilities</a:t>
            </a:r>
          </a:p>
        </p:txBody>
      </p:sp>
    </p:spTree>
    <p:extLst>
      <p:ext uri="{BB962C8B-B14F-4D97-AF65-F5344CB8AC3E}">
        <p14:creationId xmlns:p14="http://schemas.microsoft.com/office/powerpoint/2010/main" val="224323013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3516145" y="1828983"/>
            <a:ext cx="2374368" cy="772776"/>
          </a:xfrm>
          <a:prstGeom prst="rect">
            <a:avLst/>
          </a:prstGeom>
        </p:spPr>
        <p:txBody>
          <a:bodyPr wrap="none">
            <a:sp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Times New Roman"/>
                <a:cs typeface="Times New Roman"/>
              </a:rPr>
              <a:t>Hand on Labs</a:t>
            </a:r>
            <a:endParaRPr kumimoji="0" lang="fr-FR" sz="2800" b="0" i="0" u="none" strike="noStrike" kern="1200" cap="none" spc="0" normalizeH="0" baseline="0" noProof="0" dirty="0">
              <a:ln>
                <a:noFill/>
              </a:ln>
              <a:solidFill>
                <a:prstClr val="black"/>
              </a:solidFill>
              <a:effectLst/>
              <a:uLnTx/>
              <a:uFillTx/>
              <a:latin typeface="Times New Roman"/>
              <a:cs typeface="Times New Roman"/>
            </a:endParaRPr>
          </a:p>
        </p:txBody>
      </p:sp>
    </p:spTree>
    <p:extLst>
      <p:ext uri="{BB962C8B-B14F-4D97-AF65-F5344CB8AC3E}">
        <p14:creationId xmlns:p14="http://schemas.microsoft.com/office/powerpoint/2010/main" val="375934010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306220" y="143058"/>
            <a:ext cx="2773195" cy="742767"/>
          </a:xfrm>
          <a:prstGeom prst="rect">
            <a:avLst/>
          </a:prstGeom>
        </p:spPr>
        <p:txBody>
          <a:bodyPr wrap="none">
            <a:spAutoFit/>
          </a:bodyPr>
          <a:lstStyle/>
          <a:p>
            <a:pPr marL="12700" lvl="0">
              <a:lnSpc>
                <a:spcPts val="6200"/>
              </a:lnSpc>
            </a:pPr>
            <a:r>
              <a:rPr lang="en-US" b="1" dirty="0">
                <a:solidFill>
                  <a:srgbClr val="FFFFFF"/>
                </a:solidFill>
                <a:latin typeface="Times New Roman"/>
                <a:cs typeface="Times New Roman"/>
              </a:rPr>
              <a:t>The provided Ubuntu VM</a:t>
            </a:r>
            <a:endParaRPr kumimoji="0" lang="fr-FR" b="0" i="0" u="none" strike="noStrike" kern="1200" cap="none" spc="0" normalizeH="0" baseline="0" noProof="0" dirty="0">
              <a:ln>
                <a:noFill/>
              </a:ln>
              <a:solidFill>
                <a:prstClr val="black"/>
              </a:solidFill>
              <a:effectLst/>
              <a:uLnTx/>
              <a:uFillTx/>
              <a:latin typeface="Times New Roman"/>
              <a:cs typeface="Times New Roman"/>
            </a:endParaRPr>
          </a:p>
        </p:txBody>
      </p:sp>
      <p:pic>
        <p:nvPicPr>
          <p:cNvPr id="2" name="Picture 1">
            <a:extLst>
              <a:ext uri="{FF2B5EF4-FFF2-40B4-BE49-F238E27FC236}">
                <a16:creationId xmlns:a16="http://schemas.microsoft.com/office/drawing/2014/main" id="{559641CF-DBBE-4FDC-9515-63E430A2E921}"/>
              </a:ext>
            </a:extLst>
          </p:cNvPr>
          <p:cNvPicPr>
            <a:picLocks noChangeAspect="1"/>
          </p:cNvPicPr>
          <p:nvPr/>
        </p:nvPicPr>
        <p:blipFill>
          <a:blip r:embed="rId3"/>
          <a:stretch>
            <a:fillRect/>
          </a:stretch>
        </p:blipFill>
        <p:spPr>
          <a:xfrm>
            <a:off x="2066925" y="995749"/>
            <a:ext cx="3619500" cy="685800"/>
          </a:xfrm>
          <a:prstGeom prst="rect">
            <a:avLst/>
          </a:prstGeom>
        </p:spPr>
      </p:pic>
      <p:pic>
        <p:nvPicPr>
          <p:cNvPr id="5" name="Picture 4">
            <a:extLst>
              <a:ext uri="{FF2B5EF4-FFF2-40B4-BE49-F238E27FC236}">
                <a16:creationId xmlns:a16="http://schemas.microsoft.com/office/drawing/2014/main" id="{CFE1DCDA-9583-43D4-9F68-71FC0230AFC3}"/>
              </a:ext>
            </a:extLst>
          </p:cNvPr>
          <p:cNvPicPr>
            <a:picLocks noChangeAspect="1"/>
          </p:cNvPicPr>
          <p:nvPr/>
        </p:nvPicPr>
        <p:blipFill>
          <a:blip r:embed="rId4"/>
          <a:stretch>
            <a:fillRect/>
          </a:stretch>
        </p:blipFill>
        <p:spPr>
          <a:xfrm>
            <a:off x="1692817" y="1791473"/>
            <a:ext cx="4562028" cy="2752725"/>
          </a:xfrm>
          <a:prstGeom prst="rect">
            <a:avLst/>
          </a:prstGeom>
        </p:spPr>
      </p:pic>
    </p:spTree>
    <p:extLst>
      <p:ext uri="{BB962C8B-B14F-4D97-AF65-F5344CB8AC3E}">
        <p14:creationId xmlns:p14="http://schemas.microsoft.com/office/powerpoint/2010/main" val="434612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306220" y="143058"/>
            <a:ext cx="2424703" cy="742767"/>
          </a:xfrm>
          <a:prstGeom prst="rect">
            <a:avLst/>
          </a:prstGeom>
        </p:spPr>
        <p:txBody>
          <a:bodyPr wrap="none">
            <a:sp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a:cs typeface="Times New Roman"/>
              </a:rPr>
              <a:t>The Emulator devices:</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pic>
        <p:nvPicPr>
          <p:cNvPr id="6" name="Picture 5">
            <a:extLst>
              <a:ext uri="{FF2B5EF4-FFF2-40B4-BE49-F238E27FC236}">
                <a16:creationId xmlns:a16="http://schemas.microsoft.com/office/drawing/2014/main" id="{1ABD1768-B8CB-4FCE-AF09-102B7D8EC770}"/>
              </a:ext>
            </a:extLst>
          </p:cNvPr>
          <p:cNvPicPr>
            <a:picLocks noChangeAspect="1"/>
          </p:cNvPicPr>
          <p:nvPr/>
        </p:nvPicPr>
        <p:blipFill>
          <a:blip r:embed="rId3"/>
          <a:stretch>
            <a:fillRect/>
          </a:stretch>
        </p:blipFill>
        <p:spPr>
          <a:xfrm>
            <a:off x="771524" y="1479756"/>
            <a:ext cx="7134225" cy="3520686"/>
          </a:xfrm>
          <a:prstGeom prst="rect">
            <a:avLst/>
          </a:prstGeom>
        </p:spPr>
      </p:pic>
      <p:sp>
        <p:nvSpPr>
          <p:cNvPr id="4" name="TextBox 3">
            <a:extLst>
              <a:ext uri="{FF2B5EF4-FFF2-40B4-BE49-F238E27FC236}">
                <a16:creationId xmlns:a16="http://schemas.microsoft.com/office/drawing/2014/main" id="{ACC3362C-9145-4289-8162-41C6DC7B2F0D}"/>
              </a:ext>
            </a:extLst>
          </p:cNvPr>
          <p:cNvSpPr txBox="1"/>
          <p:nvPr/>
        </p:nvSpPr>
        <p:spPr>
          <a:xfrm>
            <a:off x="3676650" y="1017175"/>
            <a:ext cx="1790700" cy="369332"/>
          </a:xfrm>
          <a:prstGeom prst="rect">
            <a:avLst/>
          </a:prstGeom>
          <a:noFill/>
        </p:spPr>
        <p:txBody>
          <a:bodyPr wrap="square" rtlCol="0">
            <a:spAutoFit/>
          </a:bodyPr>
          <a:lstStyle/>
          <a:p>
            <a:r>
              <a:rPr lang="en-US" dirty="0">
                <a:solidFill>
                  <a:schemeClr val="bg1"/>
                </a:solidFill>
              </a:rPr>
              <a:t>Pin: 1111</a:t>
            </a:r>
          </a:p>
        </p:txBody>
      </p:sp>
    </p:spTree>
    <p:extLst>
      <p:ext uri="{BB962C8B-B14F-4D97-AF65-F5344CB8AC3E}">
        <p14:creationId xmlns:p14="http://schemas.microsoft.com/office/powerpoint/2010/main" val="42912869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D1CA26-20D2-405A-899C-F978E7440E08}"/>
              </a:ext>
            </a:extLst>
          </p:cNvPr>
          <p:cNvSpPr/>
          <p:nvPr/>
        </p:nvSpPr>
        <p:spPr>
          <a:xfrm>
            <a:off x="620545" y="169673"/>
            <a:ext cx="1321837" cy="742767"/>
          </a:xfrm>
          <a:prstGeom prst="rect">
            <a:avLst/>
          </a:prstGeom>
        </p:spPr>
        <p:txBody>
          <a:bodyPr wrap="none">
            <a:sp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Times New Roman"/>
                <a:cs typeface="Times New Roman"/>
              </a:rPr>
              <a:t>Who are us</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A5FB574-679E-4971-B365-9A734FD28735}"/>
              </a:ext>
            </a:extLst>
          </p:cNvPr>
          <p:cNvSpPr/>
          <p:nvPr/>
        </p:nvSpPr>
        <p:spPr>
          <a:xfrm>
            <a:off x="620545" y="1140299"/>
            <a:ext cx="3683098" cy="1967013"/>
          </a:xfrm>
          <a:prstGeom prst="rect">
            <a:avLst/>
          </a:prstGeom>
        </p:spPr>
        <p:txBody>
          <a:bodyPr wrap="square">
            <a:sp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Times New Roman"/>
                <a:cs typeface="Times New Roman"/>
              </a:rPr>
              <a:t>Soufiane </a:t>
            </a:r>
            <a:r>
              <a:rPr kumimoji="0" lang="fr-FR" sz="1800" b="1" i="0" u="none" strike="noStrike" kern="1200" cap="none" spc="0" normalizeH="0" baseline="0" noProof="0" dirty="0" err="1">
                <a:ln>
                  <a:noFill/>
                </a:ln>
                <a:solidFill>
                  <a:srgbClr val="FFFFFF"/>
                </a:solidFill>
                <a:effectLst/>
                <a:uLnTx/>
                <a:uFillTx/>
                <a:latin typeface="Times New Roman"/>
                <a:cs typeface="Times New Roman"/>
              </a:rPr>
              <a:t>Ouha</a:t>
            </a:r>
            <a:r>
              <a:rPr kumimoji="0" lang="fr-FR" sz="1800" b="1" i="0" u="none" strike="noStrike" kern="1200" cap="none" spc="0" normalizeH="0" baseline="0" noProof="0" dirty="0">
                <a:ln>
                  <a:noFill/>
                </a:ln>
                <a:solidFill>
                  <a:srgbClr val="FFFFFF"/>
                </a:solidFill>
                <a:effectLst/>
                <a:uLnTx/>
                <a:uFillTx/>
                <a:latin typeface="Times New Roman"/>
                <a:cs typeface="Times New Roman"/>
              </a:rPr>
              <a:t> (</a:t>
            </a:r>
            <a:r>
              <a:rPr kumimoji="0" lang="en-US" sz="1800" b="0" i="0" u="none" strike="noStrike" kern="1200" cap="none" spc="0" normalizeH="0" baseline="0" noProof="0" dirty="0">
                <a:ln>
                  <a:noFill/>
                </a:ln>
                <a:solidFill>
                  <a:srgbClr val="3A6D99"/>
                </a:solidFill>
                <a:effectLst/>
                <a:uLnTx/>
                <a:uFillTx/>
                <a:latin typeface="Times New Roman" panose="02020603050405020304" pitchFamily="18" charset="0"/>
                <a:ea typeface="Segoe UI Black" panose="020B0A02040204020203" pitchFamily="34" charset="0"/>
                <a:cs typeface="Times New Roman" panose="02020603050405020304" pitchFamily="18" charset="0"/>
                <a:hlinkClick r:id="rId3"/>
              </a:rPr>
              <a:t>@</a:t>
            </a:r>
            <a:r>
              <a:rPr kumimoji="0" lang="en-US" sz="1800" b="0" i="0" u="none" strike="noStrike" kern="1200" cap="none" spc="0" normalizeH="0" baseline="0" noProof="0" dirty="0" err="1">
                <a:ln>
                  <a:noFill/>
                </a:ln>
                <a:solidFill>
                  <a:srgbClr val="3A6D99"/>
                </a:solidFill>
                <a:effectLst/>
                <a:uLnTx/>
                <a:uFillTx/>
                <a:latin typeface="Times New Roman" panose="02020603050405020304" pitchFamily="18" charset="0"/>
                <a:ea typeface="Segoe UI Black" panose="020B0A02040204020203" pitchFamily="34" charset="0"/>
                <a:cs typeface="Times New Roman" panose="02020603050405020304" pitchFamily="18" charset="0"/>
                <a:hlinkClick r:id="rId3"/>
              </a:rPr>
              <a:t>OSoufiane</a:t>
            </a:r>
            <a:r>
              <a:rPr kumimoji="0" lang="fr-FR" sz="1800" b="1" i="0" u="none" strike="noStrike" kern="1200" cap="none" spc="0" normalizeH="0" baseline="0" noProof="0" dirty="0">
                <a:ln>
                  <a:noFill/>
                </a:ln>
                <a:solidFill>
                  <a:srgbClr val="FFFFFF"/>
                </a:solidFill>
                <a:effectLst/>
                <a:uLnTx/>
                <a:uFillTx/>
                <a:latin typeface="Times New Roman"/>
                <a:cs typeface="Times New Roman"/>
              </a:rPr>
              <a:t>)</a:t>
            </a:r>
          </a:p>
          <a:p>
            <a:pPr marL="12700" marR="0" lvl="0" indent="0" algn="l" defTabSz="914400" rtl="0" eaLnBrk="1" fontAlgn="auto" latinLnBrk="0" hangingPunct="1">
              <a:lnSpc>
                <a:spcPts val="62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Times New Roman"/>
                <a:cs typeface="Times New Roman"/>
              </a:rPr>
              <a:t>&gt; 7 </a:t>
            </a:r>
            <a:r>
              <a:rPr kumimoji="0" lang="fr-FR" sz="1400" b="0" i="0" u="none" strike="noStrike" kern="1200" cap="none" spc="0" normalizeH="0" baseline="0" noProof="0" dirty="0" err="1">
                <a:ln>
                  <a:noFill/>
                </a:ln>
                <a:solidFill>
                  <a:srgbClr val="FFFFFF"/>
                </a:solidFill>
                <a:effectLst/>
                <a:uLnTx/>
                <a:uFillTx/>
                <a:latin typeface="Times New Roman"/>
                <a:cs typeface="Times New Roman"/>
              </a:rPr>
              <a:t>years</a:t>
            </a:r>
            <a:r>
              <a:rPr kumimoji="0" lang="fr-FR" sz="1400" b="0" i="0" u="none" strike="noStrike" kern="1200" cap="none" spc="0" normalizeH="0" baseline="0" noProof="0" dirty="0">
                <a:ln>
                  <a:noFill/>
                </a:ln>
                <a:solidFill>
                  <a:srgbClr val="FFFFFF"/>
                </a:solidFill>
                <a:effectLst/>
                <a:uLnTx/>
                <a:uFillTx/>
                <a:latin typeface="Times New Roman"/>
                <a:cs typeface="Times New Roman"/>
              </a:rPr>
              <a:t> of </a:t>
            </a:r>
            <a:r>
              <a:rPr kumimoji="0" lang="fr-FR" sz="1400" b="0" i="0" u="none" strike="noStrike" kern="1200" cap="none" spc="0" normalizeH="0" baseline="0" noProof="0" dirty="0" err="1">
                <a:ln>
                  <a:noFill/>
                </a:ln>
                <a:solidFill>
                  <a:srgbClr val="FFFFFF"/>
                </a:solidFill>
                <a:effectLst/>
                <a:uLnTx/>
                <a:uFillTx/>
                <a:latin typeface="Times New Roman"/>
                <a:cs typeface="Times New Roman"/>
              </a:rPr>
              <a:t>experience</a:t>
            </a:r>
            <a:r>
              <a:rPr kumimoji="0" lang="fr-FR" sz="1400" b="0" i="0" u="none" strike="noStrike" kern="1200" cap="none" spc="0" normalizeH="0" baseline="0" noProof="0" dirty="0">
                <a:ln>
                  <a:noFill/>
                </a:ln>
                <a:solidFill>
                  <a:srgbClr val="FFFFFF"/>
                </a:solidFill>
                <a:effectLst/>
                <a:uLnTx/>
                <a:uFillTx/>
                <a:latin typeface="Times New Roman"/>
                <a:cs typeface="Times New Roman"/>
              </a:rPr>
              <a:t> in Computer Security</a:t>
            </a:r>
          </a:p>
          <a:p>
            <a:pPr marL="1270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Times New Roman"/>
                <a:cs typeface="Times New Roman"/>
              </a:rPr>
              <a:t> Senior </a:t>
            </a:r>
            <a:r>
              <a:rPr kumimoji="0" lang="fr-FR" sz="1400" b="0" i="0" u="none" strike="noStrike" kern="1200" cap="none" spc="0" normalizeH="0" baseline="0" noProof="0" dirty="0" err="1">
                <a:ln>
                  <a:noFill/>
                </a:ln>
                <a:solidFill>
                  <a:srgbClr val="FFFFFF"/>
                </a:solidFill>
                <a:effectLst/>
                <a:uLnTx/>
                <a:uFillTx/>
                <a:latin typeface="Times New Roman"/>
                <a:cs typeface="Times New Roman"/>
              </a:rPr>
              <a:t>Offensve</a:t>
            </a:r>
            <a:r>
              <a:rPr kumimoji="0" lang="fr-FR" sz="1400" b="0" i="0" u="none" strike="noStrike" kern="1200" cap="none" spc="0" normalizeH="0" baseline="0" noProof="0" dirty="0">
                <a:ln>
                  <a:noFill/>
                </a:ln>
                <a:solidFill>
                  <a:srgbClr val="FFFFFF"/>
                </a:solidFill>
                <a:effectLst/>
                <a:uLnTx/>
                <a:uFillTx/>
                <a:latin typeface="Times New Roman"/>
                <a:cs typeface="Times New Roman"/>
              </a:rPr>
              <a:t> Security Consultant</a:t>
            </a:r>
            <a:endParaRPr kumimoji="0" lang="fr-FR" sz="14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6" name="Rectangle 5">
            <a:extLst>
              <a:ext uri="{FF2B5EF4-FFF2-40B4-BE49-F238E27FC236}">
                <a16:creationId xmlns:a16="http://schemas.microsoft.com/office/drawing/2014/main" id="{5D4CE298-0578-46E5-9EBA-AB3572F1C118}"/>
              </a:ext>
            </a:extLst>
          </p:cNvPr>
          <p:cNvSpPr/>
          <p:nvPr/>
        </p:nvSpPr>
        <p:spPr>
          <a:xfrm>
            <a:off x="4415883" y="1140299"/>
            <a:ext cx="3966117" cy="1967013"/>
          </a:xfrm>
          <a:prstGeom prst="rect">
            <a:avLst/>
          </a:prstGeom>
        </p:spPr>
        <p:txBody>
          <a:bodyPr wrap="square">
            <a:sp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FFFFFF"/>
                </a:solidFill>
                <a:effectLst/>
                <a:uLnTx/>
                <a:uFillTx/>
                <a:latin typeface="Times New Roman"/>
                <a:cs typeface="Times New Roman"/>
              </a:rPr>
              <a:t>Mukhtar</a:t>
            </a:r>
            <a:r>
              <a:rPr kumimoji="0" lang="fr-FR" sz="1800" b="1" i="0" u="none" strike="noStrike" kern="1200" cap="none" spc="0" normalizeH="0" baseline="0" noProof="0" dirty="0">
                <a:ln>
                  <a:noFill/>
                </a:ln>
                <a:solidFill>
                  <a:srgbClr val="FFFFFF"/>
                </a:solidFill>
                <a:effectLst/>
                <a:uLnTx/>
                <a:uFillTx/>
                <a:latin typeface="Times New Roman"/>
                <a:cs typeface="Times New Roman"/>
              </a:rPr>
              <a:t> </a:t>
            </a:r>
            <a:r>
              <a:rPr kumimoji="0" lang="fr-FR" sz="1800" b="1" i="0" u="none" strike="noStrike" kern="1200" cap="none" spc="0" normalizeH="0" baseline="0" noProof="0" dirty="0" err="1">
                <a:ln>
                  <a:noFill/>
                </a:ln>
                <a:solidFill>
                  <a:srgbClr val="FFFFFF"/>
                </a:solidFill>
                <a:effectLst/>
                <a:uLnTx/>
                <a:uFillTx/>
                <a:latin typeface="Times New Roman"/>
                <a:cs typeface="Times New Roman"/>
              </a:rPr>
              <a:t>Serikbayev</a:t>
            </a:r>
            <a:r>
              <a:rPr kumimoji="0" lang="fr-FR" sz="1800" b="1" i="0" u="none" strike="noStrike" kern="1200" cap="none" spc="0" normalizeH="0" baseline="0" noProof="0" dirty="0">
                <a:ln>
                  <a:noFill/>
                </a:ln>
                <a:solidFill>
                  <a:srgbClr val="FFFFFF"/>
                </a:solidFill>
                <a:effectLst/>
                <a:uLnTx/>
                <a:uFillTx/>
                <a:latin typeface="Times New Roman"/>
                <a:cs typeface="Times New Roman"/>
              </a:rPr>
              <a:t>(</a:t>
            </a:r>
            <a:r>
              <a:rPr kumimoji="0" lang="en-US" sz="1800" b="0" i="0" u="none" strike="noStrike" kern="1200" cap="none" spc="0" normalizeH="0" baseline="0" noProof="0" dirty="0">
                <a:ln>
                  <a:noFill/>
                </a:ln>
                <a:solidFill>
                  <a:srgbClr val="3A6D99"/>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a:t>
            </a:r>
            <a:r>
              <a:rPr kumimoji="0" lang="en-US" sz="1800" b="0" i="0" u="none" strike="noStrike" kern="1200" cap="none" spc="0" normalizeH="0" baseline="0" noProof="0" dirty="0" err="1">
                <a:ln>
                  <a:noFill/>
                </a:ln>
                <a:solidFill>
                  <a:srgbClr val="3A6D99"/>
                </a:solidFill>
                <a:effectLst/>
                <a:uLnTx/>
                <a:uFillTx/>
                <a:latin typeface="Times New Roman" panose="02020603050405020304" pitchFamily="18" charset="0"/>
                <a:ea typeface="Segoe UI Black" panose="020B0A02040204020203" pitchFamily="34" charset="0"/>
                <a:cs typeface="Times New Roman" panose="02020603050405020304" pitchFamily="18" charset="0"/>
              </a:rPr>
              <a:t>Serikbayev_m</a:t>
            </a:r>
            <a:r>
              <a:rPr kumimoji="0" lang="fr-FR" sz="1800" b="1" i="0" u="none" strike="noStrike" kern="1200" cap="none" spc="0" normalizeH="0" baseline="0" noProof="0" dirty="0">
                <a:ln>
                  <a:noFill/>
                </a:ln>
                <a:solidFill>
                  <a:srgbClr val="FFFFFF"/>
                </a:solidFill>
                <a:effectLst/>
                <a:uLnTx/>
                <a:uFillTx/>
                <a:latin typeface="Times New Roman"/>
                <a:cs typeface="Times New Roman"/>
              </a:rPr>
              <a:t>)</a:t>
            </a:r>
          </a:p>
          <a:p>
            <a:pPr marL="12700" marR="0" lvl="0" indent="0" algn="l" defTabSz="914400" rtl="0" eaLnBrk="1" fontAlgn="auto" latinLnBrk="0" hangingPunct="1">
              <a:lnSpc>
                <a:spcPts val="62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Times New Roman"/>
                <a:cs typeface="Times New Roman"/>
              </a:rPr>
              <a:t>&gt; 3 </a:t>
            </a:r>
            <a:r>
              <a:rPr kumimoji="0" lang="fr-FR" sz="1400" b="0" i="0" u="none" strike="noStrike" kern="1200" cap="none" spc="0" normalizeH="0" baseline="0" noProof="0" dirty="0" err="1">
                <a:ln>
                  <a:noFill/>
                </a:ln>
                <a:solidFill>
                  <a:srgbClr val="FFFFFF"/>
                </a:solidFill>
                <a:effectLst/>
                <a:uLnTx/>
                <a:uFillTx/>
                <a:latin typeface="Times New Roman"/>
                <a:cs typeface="Times New Roman"/>
              </a:rPr>
              <a:t>years</a:t>
            </a:r>
            <a:r>
              <a:rPr kumimoji="0" lang="fr-FR" sz="1400" b="0" i="0" u="none" strike="noStrike" kern="1200" cap="none" spc="0" normalizeH="0" baseline="0" noProof="0" dirty="0">
                <a:ln>
                  <a:noFill/>
                </a:ln>
                <a:solidFill>
                  <a:srgbClr val="FFFFFF"/>
                </a:solidFill>
                <a:effectLst/>
                <a:uLnTx/>
                <a:uFillTx/>
                <a:latin typeface="Times New Roman"/>
                <a:cs typeface="Times New Roman"/>
              </a:rPr>
              <a:t> of </a:t>
            </a:r>
            <a:r>
              <a:rPr kumimoji="0" lang="fr-FR" sz="1400" b="0" i="0" u="none" strike="noStrike" kern="1200" cap="none" spc="0" normalizeH="0" baseline="0" noProof="0" dirty="0" err="1">
                <a:ln>
                  <a:noFill/>
                </a:ln>
                <a:solidFill>
                  <a:srgbClr val="FFFFFF"/>
                </a:solidFill>
                <a:effectLst/>
                <a:uLnTx/>
                <a:uFillTx/>
                <a:latin typeface="Times New Roman"/>
                <a:cs typeface="Times New Roman"/>
              </a:rPr>
              <a:t>experience</a:t>
            </a:r>
            <a:r>
              <a:rPr kumimoji="0" lang="fr-FR" sz="1400" b="0" i="0" u="none" strike="noStrike" kern="1200" cap="none" spc="0" normalizeH="0" baseline="0" noProof="0" dirty="0">
                <a:ln>
                  <a:noFill/>
                </a:ln>
                <a:solidFill>
                  <a:srgbClr val="FFFFFF"/>
                </a:solidFill>
                <a:effectLst/>
                <a:uLnTx/>
                <a:uFillTx/>
                <a:latin typeface="Times New Roman"/>
                <a:cs typeface="Times New Roman"/>
              </a:rPr>
              <a:t> in Computer Security</a:t>
            </a:r>
          </a:p>
          <a:p>
            <a:pPr marL="12700" marR="0" lvl="0" indent="0" algn="l" defTabSz="914400" rtl="0" eaLnBrk="1" fontAlgn="auto" latinLnBrk="0" hangingPunct="1">
              <a:lnSpc>
                <a:spcPct val="15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FFFFFF"/>
                </a:solidFill>
                <a:effectLst/>
                <a:uLnTx/>
                <a:uFillTx/>
                <a:latin typeface="Times New Roman"/>
                <a:cs typeface="Times New Roman"/>
              </a:rPr>
              <a:t> Offensive Security Consultant</a:t>
            </a:r>
            <a:endParaRPr kumimoji="0" lang="fr-FR" sz="1400" b="0" i="0" u="none" strike="noStrike" kern="1200" cap="none" spc="0" normalizeH="0" baseline="0" noProof="0" dirty="0">
              <a:ln>
                <a:noFill/>
              </a:ln>
              <a:solidFill>
                <a:prstClr val="black"/>
              </a:solidFill>
              <a:effectLst/>
              <a:uLnTx/>
              <a:uFillTx/>
              <a:latin typeface="Times New Roman"/>
              <a:cs typeface="Times New Roman"/>
            </a:endParaRPr>
          </a:p>
        </p:txBody>
      </p:sp>
      <p:pic>
        <p:nvPicPr>
          <p:cNvPr id="1026" name="Picture 2" descr="https://www.helpag.com/wp-content/themes/Helpag/images/logo.png">
            <a:extLst>
              <a:ext uri="{FF2B5EF4-FFF2-40B4-BE49-F238E27FC236}">
                <a16:creationId xmlns:a16="http://schemas.microsoft.com/office/drawing/2014/main" id="{6DB6B04A-BFBD-4BBD-B1D2-7825F755FB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5274" y="3447470"/>
            <a:ext cx="2362200" cy="657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4" name="object 7">
            <a:extLst>
              <a:ext uri="{FF2B5EF4-FFF2-40B4-BE49-F238E27FC236}">
                <a16:creationId xmlns:a16="http://schemas.microsoft.com/office/drawing/2014/main" id="{A182502B-379A-4626-AE54-E898705AC200}"/>
              </a:ext>
            </a:extLst>
          </p:cNvPr>
          <p:cNvSpPr/>
          <p:nvPr/>
        </p:nvSpPr>
        <p:spPr>
          <a:xfrm>
            <a:off x="190500" y="571500"/>
            <a:ext cx="7734300" cy="4257675"/>
          </a:xfrm>
          <a:prstGeom prst="rect">
            <a:avLst/>
          </a:prstGeom>
          <a:blipFill>
            <a:blip r:embed="rId3" cstate="print"/>
            <a:stretch>
              <a:fillRect/>
            </a:stretch>
          </a:blipFill>
        </p:spPr>
        <p:txBody>
          <a:bodyPr wrap="square" lIns="0" tIns="0" rIns="0" bIns="0" rtlCol="0">
            <a:noAutofit/>
          </a:bodyPr>
          <a:lstStyle/>
          <a:p>
            <a:endParaRPr dirty="0"/>
          </a:p>
        </p:txBody>
      </p:sp>
    </p:spTree>
    <p:extLst>
      <p:ext uri="{BB962C8B-B14F-4D97-AF65-F5344CB8AC3E}">
        <p14:creationId xmlns:p14="http://schemas.microsoft.com/office/powerpoint/2010/main" val="408636258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11">
            <a:extLst>
              <a:ext uri="{FF2B5EF4-FFF2-40B4-BE49-F238E27FC236}">
                <a16:creationId xmlns:a16="http://schemas.microsoft.com/office/drawing/2014/main" id="{C086EF82-694C-4CA1-B574-B2C7C98B0C9D}"/>
              </a:ext>
            </a:extLst>
          </p:cNvPr>
          <p:cNvSpPr txBox="1"/>
          <p:nvPr/>
        </p:nvSpPr>
        <p:spPr>
          <a:xfrm>
            <a:off x="837663" y="1147650"/>
            <a:ext cx="2647950" cy="2465700"/>
          </a:xfrm>
          <a:prstGeom prst="rect">
            <a:avLst/>
          </a:prstGeom>
        </p:spPr>
        <p:txBody>
          <a:bodyPr wrap="square" lIns="0" tIns="123285" rIns="0" bIns="0" rtlCol="0">
            <a:noAutofit/>
          </a:bodyPr>
          <a:lstStyle/>
          <a:p>
            <a:pPr marL="85724">
              <a:lnSpc>
                <a:spcPts val="19415"/>
              </a:lnSpc>
            </a:pPr>
            <a:r>
              <a:rPr sz="41250" b="1" spc="2061" baseline="-12333" dirty="0">
                <a:solidFill>
                  <a:srgbClr val="FFFFFF"/>
                </a:solidFill>
                <a:latin typeface="Times New Roman"/>
                <a:cs typeface="Times New Roman"/>
              </a:rPr>
              <a:t>1</a:t>
            </a:r>
            <a:endParaRPr sz="27500" dirty="0">
              <a:latin typeface="Times New Roman"/>
              <a:cs typeface="Times New Roman"/>
            </a:endParaRPr>
          </a:p>
        </p:txBody>
      </p:sp>
      <p:sp>
        <p:nvSpPr>
          <p:cNvPr id="7" name="object 15">
            <a:extLst>
              <a:ext uri="{FF2B5EF4-FFF2-40B4-BE49-F238E27FC236}">
                <a16:creationId xmlns:a16="http://schemas.microsoft.com/office/drawing/2014/main" id="{97B7B7DD-9F3D-4345-BC64-618620BB673B}"/>
              </a:ext>
            </a:extLst>
          </p:cNvPr>
          <p:cNvSpPr txBox="1"/>
          <p:nvPr/>
        </p:nvSpPr>
        <p:spPr>
          <a:xfrm>
            <a:off x="2868086" y="1829750"/>
            <a:ext cx="5438251" cy="1889875"/>
          </a:xfrm>
          <a:prstGeom prst="rect">
            <a:avLst/>
          </a:prstGeom>
        </p:spPr>
        <p:txBody>
          <a:bodyPr wrap="square" lIns="0" tIns="39370" rIns="0" bIns="0" rtlCol="0">
            <a:noAutofit/>
          </a:bodyPr>
          <a:lstStyle/>
          <a:p>
            <a:pPr marL="12700">
              <a:lnSpc>
                <a:spcPts val="6200"/>
              </a:lnSpc>
            </a:pPr>
            <a:r>
              <a:rPr sz="6000" b="1" dirty="0">
                <a:solidFill>
                  <a:srgbClr val="FFFFFF"/>
                </a:solidFill>
                <a:latin typeface="Times New Roman"/>
                <a:cs typeface="Times New Roman"/>
              </a:rPr>
              <a:t>Improper</a:t>
            </a:r>
            <a:r>
              <a:rPr lang="en-US" sz="6000" b="1" dirty="0">
                <a:solidFill>
                  <a:srgbClr val="FFFFFF"/>
                </a:solidFill>
                <a:latin typeface="Times New Roman"/>
                <a:cs typeface="Times New Roman"/>
              </a:rPr>
              <a:t> </a:t>
            </a:r>
            <a:r>
              <a:rPr lang="en-US" sz="6000" b="1" spc="101" dirty="0">
                <a:solidFill>
                  <a:srgbClr val="FFFFFF"/>
                </a:solidFill>
                <a:latin typeface="Times New Roman"/>
                <a:cs typeface="Times New Roman"/>
              </a:rPr>
              <a:t>Platform Usage</a:t>
            </a:r>
            <a:endParaRPr lang="en-US" sz="6000" dirty="0">
              <a:latin typeface="Times New Roman"/>
              <a:cs typeface="Times New Roman"/>
            </a:endParaRPr>
          </a:p>
          <a:p>
            <a:pPr marL="12700">
              <a:lnSpc>
                <a:spcPts val="6200"/>
              </a:lnSpc>
            </a:pPr>
            <a:endParaRPr sz="6000" dirty="0">
              <a:latin typeface="Times New Roman"/>
              <a:cs typeface="Times New Roman"/>
            </a:endParaRPr>
          </a:p>
        </p:txBody>
      </p:sp>
    </p:spTree>
    <p:extLst>
      <p:ext uri="{BB962C8B-B14F-4D97-AF65-F5344CB8AC3E}">
        <p14:creationId xmlns:p14="http://schemas.microsoft.com/office/powerpoint/2010/main" val="129735106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812175" y="1131674"/>
            <a:ext cx="7192200" cy="2745001"/>
          </a:xfrm>
          <a:prstGeom prst="rect">
            <a:avLst/>
          </a:prstGeom>
        </p:spPr>
        <p:txBody>
          <a:bodyPr wrap="square" lIns="0" tIns="57975" rIns="0" bIns="0" rtlCol="0">
            <a:noAutofit/>
          </a:bodyPr>
          <a:lstStyle/>
          <a:p>
            <a:pPr marL="85724" marR="278770" algn="just">
              <a:lnSpc>
                <a:spcPts val="4130"/>
              </a:lnSpc>
            </a:pPr>
            <a:r>
              <a:rPr sz="2400" spc="63" dirty="0">
                <a:solidFill>
                  <a:srgbClr val="FFFFFF"/>
                </a:solidFill>
                <a:latin typeface="Times New Roman"/>
                <a:cs typeface="Times New Roman"/>
              </a:rPr>
              <a:t>Misuse of a </a:t>
            </a:r>
            <a:r>
              <a:rPr sz="2400" b="1" spc="63" dirty="0">
                <a:solidFill>
                  <a:srgbClr val="33CCFF"/>
                </a:solidFill>
                <a:latin typeface="Times New Roman"/>
                <a:cs typeface="Times New Roman"/>
              </a:rPr>
              <a:t>platform feature </a:t>
            </a:r>
            <a:r>
              <a:rPr sz="2400" spc="63" dirty="0">
                <a:solidFill>
                  <a:srgbClr val="FFFFFF"/>
                </a:solidFill>
                <a:latin typeface="Times New Roman"/>
                <a:cs typeface="Times New Roman"/>
              </a:rPr>
              <a:t>or </a:t>
            </a:r>
            <a:r>
              <a:rPr sz="2400" b="1" spc="63" dirty="0">
                <a:solidFill>
                  <a:srgbClr val="33CCFF"/>
                </a:solidFill>
                <a:latin typeface="Times New Roman"/>
                <a:cs typeface="Times New Roman"/>
              </a:rPr>
              <a:t>lack of platform security controls </a:t>
            </a:r>
            <a:r>
              <a:rPr sz="2400" spc="63" dirty="0">
                <a:solidFill>
                  <a:srgbClr val="FFFFFF"/>
                </a:solidFill>
                <a:latin typeface="Times New Roman"/>
                <a:cs typeface="Times New Roman"/>
              </a:rPr>
              <a:t>for the Android or iOS operating systems. Issues</a:t>
            </a:r>
            <a:r>
              <a:rPr lang="en-US" sz="2400" spc="63" dirty="0">
                <a:solidFill>
                  <a:srgbClr val="FFFFFF"/>
                </a:solidFill>
                <a:latin typeface="Times New Roman"/>
                <a:cs typeface="Times New Roman"/>
              </a:rPr>
              <a:t> </a:t>
            </a:r>
            <a:r>
              <a:rPr lang="en-US" sz="2400" spc="83" dirty="0">
                <a:solidFill>
                  <a:srgbClr val="FFFFFF"/>
                </a:solidFill>
                <a:latin typeface="Times New Roman"/>
                <a:cs typeface="Times New Roman"/>
              </a:rPr>
              <a:t>may include incorrect use of the </a:t>
            </a:r>
            <a:r>
              <a:rPr lang="en-US" sz="2400" spc="69" dirty="0">
                <a:solidFill>
                  <a:srgbClr val="FFFFFF"/>
                </a:solidFill>
                <a:latin typeface="Times New Roman"/>
                <a:cs typeface="Times New Roman"/>
              </a:rPr>
              <a:t>Android intents.</a:t>
            </a:r>
            <a:endParaRPr sz="2400" dirty="0">
              <a:latin typeface="Times New Roman"/>
              <a:cs typeface="Times New Roman"/>
            </a:endParaRPr>
          </a:p>
        </p:txBody>
      </p:sp>
    </p:spTree>
    <p:extLst>
      <p:ext uri="{BB962C8B-B14F-4D97-AF65-F5344CB8AC3E}">
        <p14:creationId xmlns:p14="http://schemas.microsoft.com/office/powerpoint/2010/main" val="220735160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DB181-0599-47F2-8FD6-3EA96A3A7349}"/>
              </a:ext>
            </a:extLst>
          </p:cNvPr>
          <p:cNvSpPr/>
          <p:nvPr/>
        </p:nvSpPr>
        <p:spPr>
          <a:xfrm>
            <a:off x="371061" y="196334"/>
            <a:ext cx="215905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Run Google Nexus 6 device</a:t>
            </a:r>
            <a:endParaRPr kumimoji="0" lang="en-US" sz="1400" b="0" i="0" u="none" strike="noStrike" kern="1200" cap="none" spc="0" normalizeH="0" baseline="0" noProof="0" dirty="0">
              <a:ln>
                <a:noFill/>
              </a:ln>
              <a:solidFill>
                <a:prstClr val="white"/>
              </a:solidFill>
              <a:effectLst/>
              <a:uLnTx/>
              <a:uFillTx/>
              <a:latin typeface="Arial"/>
            </a:endParaRPr>
          </a:p>
        </p:txBody>
      </p:sp>
      <p:pic>
        <p:nvPicPr>
          <p:cNvPr id="4" name="Picture 3">
            <a:extLst>
              <a:ext uri="{FF2B5EF4-FFF2-40B4-BE49-F238E27FC236}">
                <a16:creationId xmlns:a16="http://schemas.microsoft.com/office/drawing/2014/main" id="{61FC4D9C-B9F1-446A-8433-2F1F3A325626}"/>
              </a:ext>
            </a:extLst>
          </p:cNvPr>
          <p:cNvPicPr/>
          <p:nvPr/>
        </p:nvPicPr>
        <p:blipFill>
          <a:blip r:embed="rId3"/>
          <a:stretch>
            <a:fillRect/>
          </a:stretch>
        </p:blipFill>
        <p:spPr>
          <a:xfrm>
            <a:off x="371061" y="652462"/>
            <a:ext cx="5429664" cy="1476375"/>
          </a:xfrm>
          <a:prstGeom prst="rect">
            <a:avLst/>
          </a:prstGeom>
        </p:spPr>
      </p:pic>
      <p:sp>
        <p:nvSpPr>
          <p:cNvPr id="6" name="Rectangle 5">
            <a:extLst>
              <a:ext uri="{FF2B5EF4-FFF2-40B4-BE49-F238E27FC236}">
                <a16:creationId xmlns:a16="http://schemas.microsoft.com/office/drawing/2014/main" id="{27F92BD3-EE1A-4F20-A3C9-217DA4854FD1}"/>
              </a:ext>
            </a:extLst>
          </p:cNvPr>
          <p:cNvSpPr/>
          <p:nvPr/>
        </p:nvSpPr>
        <p:spPr>
          <a:xfrm>
            <a:off x="371060" y="2244208"/>
            <a:ext cx="221304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Frida installation on the VM</a:t>
            </a:r>
            <a:endParaRPr kumimoji="0" lang="en-US" sz="1400" b="0" i="0" u="none" strike="noStrike" kern="1200" cap="none" spc="0" normalizeH="0" baseline="0" noProof="0" dirty="0">
              <a:ln>
                <a:noFill/>
              </a:ln>
              <a:solidFill>
                <a:prstClr val="white"/>
              </a:solidFill>
              <a:effectLst/>
              <a:uLnTx/>
              <a:uFillTx/>
              <a:latin typeface="Arial"/>
            </a:endParaRPr>
          </a:p>
        </p:txBody>
      </p:sp>
      <p:sp>
        <p:nvSpPr>
          <p:cNvPr id="3" name="Rectangle 2">
            <a:extLst>
              <a:ext uri="{FF2B5EF4-FFF2-40B4-BE49-F238E27FC236}">
                <a16:creationId xmlns:a16="http://schemas.microsoft.com/office/drawing/2014/main" id="{7699A379-84CB-43D5-99F7-F8985A435831}"/>
              </a:ext>
            </a:extLst>
          </p:cNvPr>
          <p:cNvSpPr/>
          <p:nvPr/>
        </p:nvSpPr>
        <p:spPr>
          <a:xfrm>
            <a:off x="793836" y="2544245"/>
            <a:ext cx="210705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lumMod val="75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pip install </a:t>
            </a:r>
            <a:r>
              <a:rPr kumimoji="0" lang="en-US" sz="1800" b="0" i="1" u="none" strike="noStrike" kern="1200" cap="none" spc="0" normalizeH="0" baseline="0" noProof="0" dirty="0" err="1">
                <a:ln>
                  <a:noFill/>
                </a:ln>
                <a:solidFill>
                  <a:schemeClr val="accent1">
                    <a:lumMod val="75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frida</a:t>
            </a:r>
            <a:r>
              <a:rPr kumimoji="0" lang="en-US" sz="1800" b="0" i="1" u="none" strike="noStrike" kern="1200" cap="none" spc="0" normalizeH="0" baseline="0" noProof="0" dirty="0">
                <a:ln>
                  <a:noFill/>
                </a:ln>
                <a:solidFill>
                  <a:schemeClr val="accent1">
                    <a:lumMod val="75000"/>
                  </a:schemeClr>
                </a:solidFill>
                <a:effectLst/>
                <a:uLnTx/>
                <a:uFillTx/>
                <a:latin typeface="Calibri" panose="020F0502020204030204" pitchFamily="34" charset="0"/>
                <a:ea typeface="Calibri" panose="020F0502020204030204" pitchFamily="34" charset="0"/>
                <a:cs typeface="Times New Roman" panose="02020603050405020304" pitchFamily="18" charset="0"/>
              </a:rPr>
              <a:t>-tools</a:t>
            </a:r>
            <a:endParaRPr kumimoji="0" lang="en-US" sz="1800" b="0" i="1" u="none" strike="noStrike" kern="1200" cap="none" spc="0" normalizeH="0" baseline="0" noProof="0" dirty="0">
              <a:ln>
                <a:noFill/>
              </a:ln>
              <a:solidFill>
                <a:schemeClr val="accent1">
                  <a:lumMod val="75000"/>
                </a:schemeClr>
              </a:solidFill>
              <a:effectLst/>
              <a:uLnTx/>
              <a:uFillTx/>
              <a:latin typeface="Arial"/>
            </a:endParaRPr>
          </a:p>
        </p:txBody>
      </p:sp>
      <p:pic>
        <p:nvPicPr>
          <p:cNvPr id="7" name="Picture 6">
            <a:extLst>
              <a:ext uri="{FF2B5EF4-FFF2-40B4-BE49-F238E27FC236}">
                <a16:creationId xmlns:a16="http://schemas.microsoft.com/office/drawing/2014/main" id="{775731C9-B41A-420D-BE5F-5FE9EFBFD758}"/>
              </a:ext>
            </a:extLst>
          </p:cNvPr>
          <p:cNvPicPr/>
          <p:nvPr/>
        </p:nvPicPr>
        <p:blipFill>
          <a:blip r:embed="rId4"/>
          <a:stretch>
            <a:fillRect/>
          </a:stretch>
        </p:blipFill>
        <p:spPr>
          <a:xfrm>
            <a:off x="376763" y="2889190"/>
            <a:ext cx="5423962" cy="2057976"/>
          </a:xfrm>
          <a:prstGeom prst="rect">
            <a:avLst/>
          </a:prstGeom>
        </p:spPr>
      </p:pic>
    </p:spTree>
    <p:extLst>
      <p:ext uri="{BB962C8B-B14F-4D97-AF65-F5344CB8AC3E}">
        <p14:creationId xmlns:p14="http://schemas.microsoft.com/office/powerpoint/2010/main" val="195293178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DB181-0599-47F2-8FD6-3EA96A3A7349}"/>
              </a:ext>
            </a:extLst>
          </p:cNvPr>
          <p:cNvSpPr/>
          <p:nvPr/>
        </p:nvSpPr>
        <p:spPr>
          <a:xfrm>
            <a:off x="371061" y="196334"/>
            <a:ext cx="598619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Run Frida server on device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Clone latest version of </a:t>
            </a:r>
            <a:r>
              <a:rPr kumimoji="0" lang="en-US" sz="1400" b="0"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frida</a:t>
            </a: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server from https://github.com/frida/frida/releases</a:t>
            </a:r>
          </a:p>
        </p:txBody>
      </p:sp>
      <p:sp>
        <p:nvSpPr>
          <p:cNvPr id="6" name="Rectangle 5">
            <a:extLst>
              <a:ext uri="{FF2B5EF4-FFF2-40B4-BE49-F238E27FC236}">
                <a16:creationId xmlns:a16="http://schemas.microsoft.com/office/drawing/2014/main" id="{27F92BD3-EE1A-4F20-A3C9-217DA4854FD1}"/>
              </a:ext>
            </a:extLst>
          </p:cNvPr>
          <p:cNvSpPr/>
          <p:nvPr/>
        </p:nvSpPr>
        <p:spPr>
          <a:xfrm>
            <a:off x="371060" y="2244208"/>
            <a:ext cx="2885983"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Extract downloaded Frida server</a:t>
            </a:r>
            <a:endParaRPr kumimoji="0" lang="en-US" sz="1600" b="0" i="0" u="none" strike="noStrike" kern="1200" cap="none" spc="0" normalizeH="0" baseline="0" noProof="0" dirty="0">
              <a:ln>
                <a:noFill/>
              </a:ln>
              <a:solidFill>
                <a:prstClr val="white"/>
              </a:solidFill>
              <a:effectLst/>
              <a:uLnTx/>
              <a:uFillTx/>
              <a:latin typeface="Arial"/>
            </a:endParaRPr>
          </a:p>
        </p:txBody>
      </p:sp>
      <p:pic>
        <p:nvPicPr>
          <p:cNvPr id="8" name="Picture 7">
            <a:extLst>
              <a:ext uri="{FF2B5EF4-FFF2-40B4-BE49-F238E27FC236}">
                <a16:creationId xmlns:a16="http://schemas.microsoft.com/office/drawing/2014/main" id="{D8A46635-2F4D-4A1C-BC25-79F983475608}"/>
              </a:ext>
            </a:extLst>
          </p:cNvPr>
          <p:cNvPicPr/>
          <p:nvPr/>
        </p:nvPicPr>
        <p:blipFill>
          <a:blip r:embed="rId3"/>
          <a:stretch>
            <a:fillRect/>
          </a:stretch>
        </p:blipFill>
        <p:spPr>
          <a:xfrm>
            <a:off x="457200" y="739487"/>
            <a:ext cx="4572000" cy="1546343"/>
          </a:xfrm>
          <a:prstGeom prst="rect">
            <a:avLst/>
          </a:prstGeom>
        </p:spPr>
      </p:pic>
      <p:pic>
        <p:nvPicPr>
          <p:cNvPr id="9" name="Picture 8">
            <a:extLst>
              <a:ext uri="{FF2B5EF4-FFF2-40B4-BE49-F238E27FC236}">
                <a16:creationId xmlns:a16="http://schemas.microsoft.com/office/drawing/2014/main" id="{0E0EEB70-C53B-4D0E-A8B6-E6A1822035A8}"/>
              </a:ext>
            </a:extLst>
          </p:cNvPr>
          <p:cNvPicPr/>
          <p:nvPr/>
        </p:nvPicPr>
        <p:blipFill>
          <a:blip r:embed="rId4"/>
          <a:stretch>
            <a:fillRect/>
          </a:stretch>
        </p:blipFill>
        <p:spPr>
          <a:xfrm>
            <a:off x="457200" y="2642115"/>
            <a:ext cx="5943600" cy="669925"/>
          </a:xfrm>
          <a:prstGeom prst="rect">
            <a:avLst/>
          </a:prstGeom>
        </p:spPr>
      </p:pic>
      <p:sp>
        <p:nvSpPr>
          <p:cNvPr id="10" name="Rectangle 9">
            <a:extLst>
              <a:ext uri="{FF2B5EF4-FFF2-40B4-BE49-F238E27FC236}">
                <a16:creationId xmlns:a16="http://schemas.microsoft.com/office/drawing/2014/main" id="{9F3DB67D-7DE2-4353-9FA4-7C66DBCFB724}"/>
              </a:ext>
            </a:extLst>
          </p:cNvPr>
          <p:cNvSpPr/>
          <p:nvPr/>
        </p:nvSpPr>
        <p:spPr>
          <a:xfrm>
            <a:off x="327273" y="3340614"/>
            <a:ext cx="244823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Push </a:t>
            </a:r>
            <a:r>
              <a:rPr kumimoji="0" lang="en-US" sz="1600" b="0" i="0" u="none" strike="noStrike" kern="1200" cap="none" spc="0" normalizeH="0" baseline="0" noProof="0" dirty="0" err="1">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frida</a:t>
            </a: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 server to device:</a:t>
            </a:r>
            <a:endParaRPr kumimoji="0" lang="en-US" sz="1600" b="0" i="0" u="none" strike="noStrike" kern="1200" cap="none" spc="0" normalizeH="0" baseline="0" noProof="0" dirty="0">
              <a:ln>
                <a:noFill/>
              </a:ln>
              <a:solidFill>
                <a:prstClr val="white"/>
              </a:solidFill>
              <a:effectLst/>
              <a:uLnTx/>
              <a:uFillTx/>
              <a:latin typeface="Arial"/>
            </a:endParaRPr>
          </a:p>
        </p:txBody>
      </p:sp>
      <p:sp>
        <p:nvSpPr>
          <p:cNvPr id="12" name="Rectangle 11">
            <a:extLst>
              <a:ext uri="{FF2B5EF4-FFF2-40B4-BE49-F238E27FC236}">
                <a16:creationId xmlns:a16="http://schemas.microsoft.com/office/drawing/2014/main" id="{E3CC1E89-8B6D-40EC-A5AA-0532F193EAC8}"/>
              </a:ext>
            </a:extLst>
          </p:cNvPr>
          <p:cNvSpPr/>
          <p:nvPr/>
        </p:nvSpPr>
        <p:spPr>
          <a:xfrm>
            <a:off x="548199" y="3668325"/>
            <a:ext cx="645267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err="1">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adb</a:t>
            </a:r>
            <a:r>
              <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 push frida-server-12.7.9-android-x86 /</a:t>
            </a:r>
            <a:r>
              <a:rPr kumimoji="0" lang="en-US" sz="1400" b="0" i="1" u="none" strike="noStrike" kern="1200" cap="none" spc="0" normalizeH="0" baseline="0" noProof="0" dirty="0" err="1">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sdcard</a:t>
            </a:r>
            <a:r>
              <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a:t>
            </a:r>
            <a:r>
              <a:rPr kumimoji="0" lang="en-US" sz="1400" b="0" i="1" u="none" strike="noStrike" kern="1200" cap="none" spc="0" normalizeH="0" baseline="0" noProof="0" dirty="0" err="1">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frida</a:t>
            </a:r>
            <a:r>
              <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-server</a:t>
            </a:r>
            <a:endParaRPr kumimoji="0" lang="en-US" sz="1400" b="0" i="1" u="none" strike="noStrike" kern="1200" cap="none" spc="0" normalizeH="0" baseline="0" noProof="0" dirty="0">
              <a:ln>
                <a:noFill/>
              </a:ln>
              <a:solidFill>
                <a:srgbClr val="FFAB40">
                  <a:lumMod val="75000"/>
                </a:srgbClr>
              </a:solidFill>
              <a:effectLst/>
              <a:uLnTx/>
              <a:uFillTx/>
              <a:latin typeface="Arial"/>
            </a:endParaRPr>
          </a:p>
        </p:txBody>
      </p:sp>
      <p:pic>
        <p:nvPicPr>
          <p:cNvPr id="13" name="Picture 12">
            <a:extLst>
              <a:ext uri="{FF2B5EF4-FFF2-40B4-BE49-F238E27FC236}">
                <a16:creationId xmlns:a16="http://schemas.microsoft.com/office/drawing/2014/main" id="{F68747FE-41F8-4398-9090-724B2355BB64}"/>
              </a:ext>
            </a:extLst>
          </p:cNvPr>
          <p:cNvPicPr/>
          <p:nvPr/>
        </p:nvPicPr>
        <p:blipFill>
          <a:blip r:embed="rId5"/>
          <a:stretch>
            <a:fillRect/>
          </a:stretch>
        </p:blipFill>
        <p:spPr>
          <a:xfrm>
            <a:off x="457200" y="4038568"/>
            <a:ext cx="5943600" cy="398452"/>
          </a:xfrm>
          <a:prstGeom prst="rect">
            <a:avLst/>
          </a:prstGeom>
        </p:spPr>
      </p:pic>
    </p:spTree>
    <p:extLst>
      <p:ext uri="{BB962C8B-B14F-4D97-AF65-F5344CB8AC3E}">
        <p14:creationId xmlns:p14="http://schemas.microsoft.com/office/powerpoint/2010/main" val="171063377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DB181-0599-47F2-8FD6-3EA96A3A7349}"/>
              </a:ext>
            </a:extLst>
          </p:cNvPr>
          <p:cNvSpPr/>
          <p:nvPr/>
        </p:nvSpPr>
        <p:spPr>
          <a:xfrm>
            <a:off x="304386" y="196334"/>
            <a:ext cx="3016916" cy="307777"/>
          </a:xfrm>
          <a:prstGeom prst="rect">
            <a:avLst/>
          </a:prstGeom>
        </p:spPr>
        <p:txBody>
          <a:bodyPr wrap="none">
            <a:spAutoFit/>
          </a:bodyPr>
          <a:lstStyle/>
          <a:p>
            <a:r>
              <a:rPr lang="en-US" sz="1400" dirty="0">
                <a:solidFill>
                  <a:schemeClr val="bg1"/>
                </a:solidFill>
                <a:latin typeface="Calibri" panose="020F0502020204030204" pitchFamily="34" charset="0"/>
                <a:cs typeface="Calibri" panose="020F0502020204030204" pitchFamily="34" charset="0"/>
              </a:rPr>
              <a:t>CD to the directory we push the file to:</a:t>
            </a:r>
          </a:p>
        </p:txBody>
      </p:sp>
      <p:sp>
        <p:nvSpPr>
          <p:cNvPr id="14" name="Rectangle 13">
            <a:extLst>
              <a:ext uri="{FF2B5EF4-FFF2-40B4-BE49-F238E27FC236}">
                <a16:creationId xmlns:a16="http://schemas.microsoft.com/office/drawing/2014/main" id="{ECF2EFA5-AA0A-4FAF-B1A6-88B3158F875B}"/>
              </a:ext>
            </a:extLst>
          </p:cNvPr>
          <p:cNvSpPr/>
          <p:nvPr/>
        </p:nvSpPr>
        <p:spPr>
          <a:xfrm>
            <a:off x="1889372" y="448906"/>
            <a:ext cx="4572000" cy="640881"/>
          </a:xfrm>
          <a:prstGeom prst="rect">
            <a:avLst/>
          </a:prstGeom>
        </p:spPr>
        <p:txBody>
          <a:bodyPr>
            <a:spAutoFit/>
          </a:bodyPr>
          <a:lstStyle/>
          <a:p>
            <a:pPr marR="0" lvl="0">
              <a:spcBef>
                <a:spcPts val="0"/>
              </a:spcBef>
              <a:spcAft>
                <a:spcPts val="800"/>
              </a:spcAft>
            </a:pPr>
            <a:r>
              <a:rPr lang="en-US" sz="1400" i="1" dirty="0" err="1">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adb</a:t>
            </a:r>
            <a:r>
              <a:rPr lang="en-US" sz="14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shell</a:t>
            </a:r>
          </a:p>
          <a:p>
            <a:r>
              <a:rPr lang="en-US" sz="14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cd /</a:t>
            </a:r>
            <a:r>
              <a:rPr lang="en-US" sz="1400" i="1" dirty="0" err="1">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sdcard</a:t>
            </a:r>
            <a:endParaRPr lang="en-US" sz="1400" i="1" dirty="0">
              <a:solidFill>
                <a:schemeClr val="accent1">
                  <a:lumMod val="75000"/>
                </a:schemeClr>
              </a:solidFill>
            </a:endParaRPr>
          </a:p>
        </p:txBody>
      </p:sp>
      <p:sp>
        <p:nvSpPr>
          <p:cNvPr id="15" name="Rectangle 14">
            <a:extLst>
              <a:ext uri="{FF2B5EF4-FFF2-40B4-BE49-F238E27FC236}">
                <a16:creationId xmlns:a16="http://schemas.microsoft.com/office/drawing/2014/main" id="{27449187-80DA-4778-A54A-A02FF0D60EE8}"/>
              </a:ext>
            </a:extLst>
          </p:cNvPr>
          <p:cNvSpPr/>
          <p:nvPr/>
        </p:nvSpPr>
        <p:spPr>
          <a:xfrm>
            <a:off x="304386" y="1031606"/>
            <a:ext cx="2560829" cy="307777"/>
          </a:xfrm>
          <a:prstGeom prst="rect">
            <a:avLst/>
          </a:prstGeom>
        </p:spPr>
        <p:txBody>
          <a:bodyPr wrap="none">
            <a:spAutoFit/>
          </a:bodyPr>
          <a:lstStyle/>
          <a:p>
            <a:r>
              <a:rPr lang="en-US" sz="1400" dirty="0">
                <a:solidFill>
                  <a:schemeClr val="bg1"/>
                </a:solidFill>
                <a:latin typeface="Calibri" panose="020F0502020204030204" pitchFamily="34" charset="0"/>
                <a:cs typeface="Calibri" panose="020F0502020204030204" pitchFamily="34" charset="0"/>
              </a:rPr>
              <a:t>Move </a:t>
            </a:r>
            <a:r>
              <a:rPr lang="en-US" sz="1400" dirty="0" err="1">
                <a:solidFill>
                  <a:schemeClr val="bg1"/>
                </a:solidFill>
                <a:latin typeface="Calibri" panose="020F0502020204030204" pitchFamily="34" charset="0"/>
                <a:cs typeface="Calibri" panose="020F0502020204030204" pitchFamily="34" charset="0"/>
              </a:rPr>
              <a:t>frida</a:t>
            </a:r>
            <a:r>
              <a:rPr lang="en-US" sz="1400" dirty="0">
                <a:solidFill>
                  <a:schemeClr val="bg1"/>
                </a:solidFill>
                <a:latin typeface="Calibri" panose="020F0502020204030204" pitchFamily="34" charset="0"/>
                <a:cs typeface="Calibri" panose="020F0502020204030204" pitchFamily="34" charset="0"/>
              </a:rPr>
              <a:t>-server file to </a:t>
            </a:r>
            <a:r>
              <a:rPr lang="en-US" sz="1400" dirty="0" err="1">
                <a:solidFill>
                  <a:schemeClr val="bg1"/>
                </a:solidFill>
                <a:latin typeface="Calibri" panose="020F0502020204030204" pitchFamily="34" charset="0"/>
                <a:cs typeface="Calibri" panose="020F0502020204030204" pitchFamily="34" charset="0"/>
              </a:rPr>
              <a:t>tmp</a:t>
            </a:r>
            <a:r>
              <a:rPr lang="en-US" sz="1400" dirty="0">
                <a:solidFill>
                  <a:schemeClr val="bg1"/>
                </a:solidFill>
                <a:latin typeface="Calibri" panose="020F0502020204030204" pitchFamily="34" charset="0"/>
                <a:cs typeface="Calibri" panose="020F0502020204030204" pitchFamily="34" charset="0"/>
              </a:rPr>
              <a:t> file</a:t>
            </a:r>
          </a:p>
        </p:txBody>
      </p:sp>
      <p:sp>
        <p:nvSpPr>
          <p:cNvPr id="16" name="Rectangle 15">
            <a:extLst>
              <a:ext uri="{FF2B5EF4-FFF2-40B4-BE49-F238E27FC236}">
                <a16:creationId xmlns:a16="http://schemas.microsoft.com/office/drawing/2014/main" id="{34462BE7-586C-476A-A1E2-C73752E831FD}"/>
              </a:ext>
            </a:extLst>
          </p:cNvPr>
          <p:cNvSpPr/>
          <p:nvPr/>
        </p:nvSpPr>
        <p:spPr>
          <a:xfrm>
            <a:off x="1889372" y="1284178"/>
            <a:ext cx="4572000" cy="307777"/>
          </a:xfrm>
          <a:prstGeom prst="rect">
            <a:avLst/>
          </a:prstGeom>
        </p:spPr>
        <p:txBody>
          <a:bodyPr>
            <a:spAutoFit/>
          </a:bodyPr>
          <a:lstStyle/>
          <a:p>
            <a:pPr marR="0" lvl="0">
              <a:spcBef>
                <a:spcPts val="0"/>
              </a:spcBef>
              <a:spcAft>
                <a:spcPts val="800"/>
              </a:spcAft>
            </a:pPr>
            <a:r>
              <a:rPr lang="pt-BR" sz="14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mv frida-server /data/local/tmp/</a:t>
            </a:r>
            <a:endParaRPr lang="en-US" sz="1400" i="1" dirty="0">
              <a:solidFill>
                <a:schemeClr val="accent1">
                  <a:lumMod val="75000"/>
                </a:schemeClr>
              </a:solidFill>
            </a:endParaRPr>
          </a:p>
        </p:txBody>
      </p:sp>
      <p:sp>
        <p:nvSpPr>
          <p:cNvPr id="17" name="Rectangle 16">
            <a:extLst>
              <a:ext uri="{FF2B5EF4-FFF2-40B4-BE49-F238E27FC236}">
                <a16:creationId xmlns:a16="http://schemas.microsoft.com/office/drawing/2014/main" id="{3D561095-A015-4FE0-A220-6087C5223439}"/>
              </a:ext>
            </a:extLst>
          </p:cNvPr>
          <p:cNvSpPr/>
          <p:nvPr/>
        </p:nvSpPr>
        <p:spPr>
          <a:xfrm>
            <a:off x="304386" y="1490002"/>
            <a:ext cx="1619226" cy="307777"/>
          </a:xfrm>
          <a:prstGeom prst="rect">
            <a:avLst/>
          </a:prstGeom>
        </p:spPr>
        <p:txBody>
          <a:bodyPr wrap="none">
            <a:spAutoFit/>
          </a:bodyPr>
          <a:lstStyle/>
          <a:p>
            <a:r>
              <a:rPr lang="en-US" sz="1400" dirty="0">
                <a:solidFill>
                  <a:schemeClr val="bg1"/>
                </a:solidFill>
                <a:latin typeface="Calibri" panose="020F0502020204030204" pitchFamily="34" charset="0"/>
                <a:cs typeface="Calibri" panose="020F0502020204030204" pitchFamily="34" charset="0"/>
              </a:rPr>
              <a:t>CD to the directory:</a:t>
            </a:r>
          </a:p>
        </p:txBody>
      </p:sp>
      <p:sp>
        <p:nvSpPr>
          <p:cNvPr id="18" name="Rectangle 17">
            <a:extLst>
              <a:ext uri="{FF2B5EF4-FFF2-40B4-BE49-F238E27FC236}">
                <a16:creationId xmlns:a16="http://schemas.microsoft.com/office/drawing/2014/main" id="{FA0C96C0-66FD-4CFC-B03A-25BFF1C6783E}"/>
              </a:ext>
            </a:extLst>
          </p:cNvPr>
          <p:cNvSpPr/>
          <p:nvPr/>
        </p:nvSpPr>
        <p:spPr>
          <a:xfrm>
            <a:off x="1889372" y="1742574"/>
            <a:ext cx="4572000" cy="307777"/>
          </a:xfrm>
          <a:prstGeom prst="rect">
            <a:avLst/>
          </a:prstGeom>
        </p:spPr>
        <p:txBody>
          <a:bodyPr>
            <a:spAutoFit/>
          </a:bodyPr>
          <a:lstStyle/>
          <a:p>
            <a:pPr marR="0" lvl="0">
              <a:spcBef>
                <a:spcPts val="0"/>
              </a:spcBef>
              <a:spcAft>
                <a:spcPts val="800"/>
              </a:spcAft>
            </a:pPr>
            <a:r>
              <a:rPr lang="pt-BR" sz="14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cd /data/local/tmp/</a:t>
            </a:r>
            <a:endParaRPr lang="en-US" sz="1400" i="1" dirty="0">
              <a:solidFill>
                <a:schemeClr val="accent1">
                  <a:lumMod val="75000"/>
                </a:schemeClr>
              </a:solidFill>
            </a:endParaRPr>
          </a:p>
        </p:txBody>
      </p:sp>
      <p:sp>
        <p:nvSpPr>
          <p:cNvPr id="19" name="Rectangle 18">
            <a:extLst>
              <a:ext uri="{FF2B5EF4-FFF2-40B4-BE49-F238E27FC236}">
                <a16:creationId xmlns:a16="http://schemas.microsoft.com/office/drawing/2014/main" id="{CC20E39B-4F29-468E-B7F2-85B7EC0D4EC2}"/>
              </a:ext>
            </a:extLst>
          </p:cNvPr>
          <p:cNvSpPr/>
          <p:nvPr/>
        </p:nvSpPr>
        <p:spPr>
          <a:xfrm>
            <a:off x="304386" y="1940625"/>
            <a:ext cx="2376228" cy="307777"/>
          </a:xfrm>
          <a:prstGeom prst="rect">
            <a:avLst/>
          </a:prstGeom>
        </p:spPr>
        <p:txBody>
          <a:bodyPr wrap="none">
            <a:spAutoFit/>
          </a:bodyPr>
          <a:lstStyle/>
          <a:p>
            <a:r>
              <a:rPr lang="en-US" sz="1400" dirty="0">
                <a:solidFill>
                  <a:schemeClr val="bg1"/>
                </a:solidFill>
                <a:latin typeface="Calibri" panose="020F0502020204030204" pitchFamily="34" charset="0"/>
                <a:cs typeface="Calibri" panose="020F0502020204030204" pitchFamily="34" charset="0"/>
              </a:rPr>
              <a:t>Change permission to execute</a:t>
            </a:r>
          </a:p>
        </p:txBody>
      </p:sp>
      <p:sp>
        <p:nvSpPr>
          <p:cNvPr id="20" name="Rectangle 19">
            <a:extLst>
              <a:ext uri="{FF2B5EF4-FFF2-40B4-BE49-F238E27FC236}">
                <a16:creationId xmlns:a16="http://schemas.microsoft.com/office/drawing/2014/main" id="{8E2CC73F-A253-4CBF-AD1C-429D769BB404}"/>
              </a:ext>
            </a:extLst>
          </p:cNvPr>
          <p:cNvSpPr/>
          <p:nvPr/>
        </p:nvSpPr>
        <p:spPr>
          <a:xfrm>
            <a:off x="1889372" y="2203408"/>
            <a:ext cx="4572000" cy="307777"/>
          </a:xfrm>
          <a:prstGeom prst="rect">
            <a:avLst/>
          </a:prstGeom>
        </p:spPr>
        <p:txBody>
          <a:bodyPr>
            <a:spAutoFit/>
          </a:bodyPr>
          <a:lstStyle/>
          <a:p>
            <a:pPr marR="0" lvl="0">
              <a:spcBef>
                <a:spcPts val="0"/>
              </a:spcBef>
              <a:spcAft>
                <a:spcPts val="800"/>
              </a:spcAft>
            </a:pPr>
            <a:r>
              <a:rPr lang="pt-BR" sz="14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chmod 755 frida-server</a:t>
            </a:r>
            <a:endParaRPr lang="en-US" sz="1400" i="1" dirty="0">
              <a:solidFill>
                <a:schemeClr val="accent1">
                  <a:lumMod val="75000"/>
                </a:schemeClr>
              </a:solidFill>
            </a:endParaRPr>
          </a:p>
        </p:txBody>
      </p:sp>
      <p:sp>
        <p:nvSpPr>
          <p:cNvPr id="21" name="Rectangle 20">
            <a:extLst>
              <a:ext uri="{FF2B5EF4-FFF2-40B4-BE49-F238E27FC236}">
                <a16:creationId xmlns:a16="http://schemas.microsoft.com/office/drawing/2014/main" id="{8C973AEA-9BFA-49A1-984F-FB79A2E75C44}"/>
              </a:ext>
            </a:extLst>
          </p:cNvPr>
          <p:cNvSpPr/>
          <p:nvPr/>
        </p:nvSpPr>
        <p:spPr>
          <a:xfrm>
            <a:off x="304386" y="2407108"/>
            <a:ext cx="2453172" cy="307777"/>
          </a:xfrm>
          <a:prstGeom prst="rect">
            <a:avLst/>
          </a:prstGeom>
        </p:spPr>
        <p:txBody>
          <a:bodyPr wrap="none">
            <a:spAutoFit/>
          </a:bodyPr>
          <a:lstStyle/>
          <a:p>
            <a:r>
              <a:rPr lang="en-US" sz="1400" dirty="0">
                <a:solidFill>
                  <a:schemeClr val="bg1"/>
                </a:solidFill>
                <a:latin typeface="Calibri" panose="020F0502020204030204" pitchFamily="34" charset="0"/>
                <a:cs typeface="Calibri" panose="020F0502020204030204" pitchFamily="34" charset="0"/>
              </a:rPr>
              <a:t>Run Frida server in background</a:t>
            </a:r>
          </a:p>
        </p:txBody>
      </p:sp>
      <p:sp>
        <p:nvSpPr>
          <p:cNvPr id="22" name="Rectangle 21">
            <a:extLst>
              <a:ext uri="{FF2B5EF4-FFF2-40B4-BE49-F238E27FC236}">
                <a16:creationId xmlns:a16="http://schemas.microsoft.com/office/drawing/2014/main" id="{59424772-EB67-4287-84BA-F28C68E59766}"/>
              </a:ext>
            </a:extLst>
          </p:cNvPr>
          <p:cNvSpPr/>
          <p:nvPr/>
        </p:nvSpPr>
        <p:spPr>
          <a:xfrm>
            <a:off x="1889372" y="2669891"/>
            <a:ext cx="4572000" cy="307777"/>
          </a:xfrm>
          <a:prstGeom prst="rect">
            <a:avLst/>
          </a:prstGeom>
        </p:spPr>
        <p:txBody>
          <a:bodyPr>
            <a:spAutoFit/>
          </a:bodyPr>
          <a:lstStyle/>
          <a:p>
            <a:pPr marR="0" lvl="0">
              <a:spcBef>
                <a:spcPts val="0"/>
              </a:spcBef>
              <a:spcAft>
                <a:spcPts val="800"/>
              </a:spcAft>
            </a:pPr>
            <a:r>
              <a:rPr lang="pt-BR" sz="14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./frida-server &amp;</a:t>
            </a:r>
            <a:endParaRPr lang="en-US" sz="1400" i="1" dirty="0">
              <a:solidFill>
                <a:schemeClr val="accent1">
                  <a:lumMod val="75000"/>
                </a:schemeClr>
              </a:solidFill>
            </a:endParaRPr>
          </a:p>
        </p:txBody>
      </p:sp>
      <p:pic>
        <p:nvPicPr>
          <p:cNvPr id="23" name="Picture 22">
            <a:extLst>
              <a:ext uri="{FF2B5EF4-FFF2-40B4-BE49-F238E27FC236}">
                <a16:creationId xmlns:a16="http://schemas.microsoft.com/office/drawing/2014/main" id="{01D381AD-F719-4E49-9EBF-0C5F1B414901}"/>
              </a:ext>
            </a:extLst>
          </p:cNvPr>
          <p:cNvPicPr/>
          <p:nvPr/>
        </p:nvPicPr>
        <p:blipFill>
          <a:blip r:embed="rId3"/>
          <a:stretch>
            <a:fillRect/>
          </a:stretch>
        </p:blipFill>
        <p:spPr>
          <a:xfrm>
            <a:off x="3905250" y="1742574"/>
            <a:ext cx="5051672" cy="3097170"/>
          </a:xfrm>
          <a:prstGeom prst="rect">
            <a:avLst/>
          </a:prstGeom>
        </p:spPr>
      </p:pic>
    </p:spTree>
    <p:extLst>
      <p:ext uri="{BB962C8B-B14F-4D97-AF65-F5344CB8AC3E}">
        <p14:creationId xmlns:p14="http://schemas.microsoft.com/office/powerpoint/2010/main" val="322614023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DB181-0599-47F2-8FD6-3EA96A3A7349}"/>
              </a:ext>
            </a:extLst>
          </p:cNvPr>
          <p:cNvSpPr/>
          <p:nvPr/>
        </p:nvSpPr>
        <p:spPr>
          <a:xfrm>
            <a:off x="304386" y="196334"/>
            <a:ext cx="4077719"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Check running processes on device using </a:t>
            </a:r>
            <a:r>
              <a:rPr lang="en-US" sz="1400" dirty="0" err="1">
                <a:solidFill>
                  <a:prstClr val="white"/>
                </a:solidFill>
                <a:latin typeface="Calibri" panose="020F0502020204030204" pitchFamily="34" charset="0"/>
                <a:cs typeface="Calibri" panose="020F0502020204030204" pitchFamily="34" charset="0"/>
              </a:rPr>
              <a:t>frida</a:t>
            </a:r>
            <a:r>
              <a:rPr lang="en-US" sz="1400" dirty="0">
                <a:solidFill>
                  <a:prstClr val="white"/>
                </a:solidFill>
                <a:latin typeface="Calibri" panose="020F0502020204030204" pitchFamily="34" charset="0"/>
                <a:cs typeface="Calibri" panose="020F0502020204030204" pitchFamily="34" charset="0"/>
              </a:rPr>
              <a:t> server:</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ECF2EFA5-AA0A-4FAF-B1A6-88B3158F875B}"/>
              </a:ext>
            </a:extLst>
          </p:cNvPr>
          <p:cNvSpPr/>
          <p:nvPr/>
        </p:nvSpPr>
        <p:spPr>
          <a:xfrm>
            <a:off x="1889372" y="448906"/>
            <a:ext cx="4572000" cy="307777"/>
          </a:xfrm>
          <a:prstGeom prst="rect">
            <a:avLst/>
          </a:prstGeom>
        </p:spPr>
        <p:txBody>
          <a:bodyPr>
            <a:spAutoFit/>
          </a:bodyPr>
          <a:lstStyle/>
          <a:p>
            <a:pPr lvl="0"/>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frida-ps</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-U</a:t>
            </a:r>
            <a:endParaRPr kumimoji="0" lang="en-US" sz="1400" b="0" i="1" u="none" strike="noStrike" kern="1200" cap="none" spc="0" normalizeH="0" baseline="0" noProof="0" dirty="0">
              <a:ln>
                <a:noFill/>
              </a:ln>
              <a:solidFill>
                <a:srgbClr val="FFAB40">
                  <a:lumMod val="75000"/>
                </a:srgbClr>
              </a:solidFill>
              <a:effectLst/>
              <a:uLnTx/>
              <a:uFillTx/>
              <a:latin typeface="Arial"/>
            </a:endParaRPr>
          </a:p>
        </p:txBody>
      </p:sp>
      <p:pic>
        <p:nvPicPr>
          <p:cNvPr id="13" name="Picture 12">
            <a:extLst>
              <a:ext uri="{FF2B5EF4-FFF2-40B4-BE49-F238E27FC236}">
                <a16:creationId xmlns:a16="http://schemas.microsoft.com/office/drawing/2014/main" id="{BB7EAC46-F993-4A13-A972-42055BC7913B}"/>
              </a:ext>
            </a:extLst>
          </p:cNvPr>
          <p:cNvPicPr/>
          <p:nvPr/>
        </p:nvPicPr>
        <p:blipFill>
          <a:blip r:embed="rId3"/>
          <a:stretch>
            <a:fillRect/>
          </a:stretch>
        </p:blipFill>
        <p:spPr>
          <a:xfrm>
            <a:off x="542925" y="900112"/>
            <a:ext cx="3924300" cy="2981325"/>
          </a:xfrm>
          <a:prstGeom prst="rect">
            <a:avLst/>
          </a:prstGeom>
        </p:spPr>
      </p:pic>
    </p:spTree>
    <p:extLst>
      <p:ext uri="{BB962C8B-B14F-4D97-AF65-F5344CB8AC3E}">
        <p14:creationId xmlns:p14="http://schemas.microsoft.com/office/powerpoint/2010/main" val="32030793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DB181-0599-47F2-8FD6-3EA96A3A7349}"/>
              </a:ext>
            </a:extLst>
          </p:cNvPr>
          <p:cNvSpPr/>
          <p:nvPr/>
        </p:nvSpPr>
        <p:spPr>
          <a:xfrm>
            <a:off x="371061" y="196334"/>
            <a:ext cx="2010487" cy="307777"/>
          </a:xfrm>
          <a:prstGeom prst="rect">
            <a:avLst/>
          </a:prstGeom>
        </p:spPr>
        <p:txBody>
          <a:bodyPr wrap="none">
            <a:spAutoFit/>
          </a:bodyPr>
          <a:lstStyle/>
          <a:p>
            <a:pPr lvl="0"/>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Install testing application</a:t>
            </a:r>
            <a:endParaRPr kumimoji="0" lang="en-US" sz="1400" b="0" i="0" u="none" strike="noStrike" kern="1200" cap="none" spc="0" normalizeH="0" baseline="0" noProof="0" dirty="0">
              <a:ln>
                <a:noFill/>
              </a:ln>
              <a:solidFill>
                <a:prstClr val="white"/>
              </a:solidFill>
              <a:effectLst/>
              <a:uLnTx/>
              <a:uFillTx/>
              <a:latin typeface="Arial"/>
            </a:endParaRPr>
          </a:p>
        </p:txBody>
      </p:sp>
      <p:sp>
        <p:nvSpPr>
          <p:cNvPr id="6" name="Rectangle 5">
            <a:extLst>
              <a:ext uri="{FF2B5EF4-FFF2-40B4-BE49-F238E27FC236}">
                <a16:creationId xmlns:a16="http://schemas.microsoft.com/office/drawing/2014/main" id="{27F92BD3-EE1A-4F20-A3C9-217DA4854FD1}"/>
              </a:ext>
            </a:extLst>
          </p:cNvPr>
          <p:cNvSpPr/>
          <p:nvPr/>
        </p:nvSpPr>
        <p:spPr>
          <a:xfrm>
            <a:off x="371060" y="2074930"/>
            <a:ext cx="3400803" cy="307777"/>
          </a:xfrm>
          <a:prstGeom prst="rect">
            <a:avLst/>
          </a:prstGeom>
        </p:spPr>
        <p:txBody>
          <a:bodyPr wrap="none">
            <a:spAutoFit/>
          </a:bodyPr>
          <a:lstStyle/>
          <a:p>
            <a:pPr lvl="0"/>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Make sure application installed successfully:</a:t>
            </a:r>
            <a:endParaRPr kumimoji="0" lang="en-US" sz="1400" b="0" i="0" u="none" strike="noStrike" kern="1200" cap="none" spc="0" normalizeH="0" baseline="0" noProof="0" dirty="0">
              <a:ln>
                <a:noFill/>
              </a:ln>
              <a:solidFill>
                <a:prstClr val="white"/>
              </a:solidFill>
              <a:effectLst/>
              <a:uLnTx/>
              <a:uFillTx/>
              <a:latin typeface="Arial"/>
            </a:endParaRPr>
          </a:p>
        </p:txBody>
      </p:sp>
      <p:sp>
        <p:nvSpPr>
          <p:cNvPr id="3" name="Rectangle 2">
            <a:extLst>
              <a:ext uri="{FF2B5EF4-FFF2-40B4-BE49-F238E27FC236}">
                <a16:creationId xmlns:a16="http://schemas.microsoft.com/office/drawing/2014/main" id="{7699A379-84CB-43D5-99F7-F8985A435831}"/>
              </a:ext>
            </a:extLst>
          </p:cNvPr>
          <p:cNvSpPr/>
          <p:nvPr/>
        </p:nvSpPr>
        <p:spPr>
          <a:xfrm>
            <a:off x="1253425" y="533539"/>
            <a:ext cx="1719125" cy="307777"/>
          </a:xfrm>
          <a:prstGeom prst="rect">
            <a:avLst/>
          </a:prstGeom>
        </p:spPr>
        <p:txBody>
          <a:bodyPr wrap="none">
            <a:spAutoFit/>
          </a:bodyPr>
          <a:lstStyle/>
          <a:p>
            <a:pPr lvl="0"/>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adb</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install app-1.apk</a:t>
            </a:r>
            <a:endParaRPr kumimoji="0" lang="en-US" sz="1400" b="0" i="1" u="none" strike="noStrike" kern="1200" cap="none" spc="0" normalizeH="0" baseline="0" noProof="0" dirty="0">
              <a:ln>
                <a:noFill/>
              </a:ln>
              <a:solidFill>
                <a:srgbClr val="FFAB40">
                  <a:lumMod val="75000"/>
                </a:srgbClr>
              </a:solidFill>
              <a:effectLst/>
              <a:uLnTx/>
              <a:uFillTx/>
              <a:latin typeface="Arial"/>
            </a:endParaRPr>
          </a:p>
        </p:txBody>
      </p:sp>
      <p:pic>
        <p:nvPicPr>
          <p:cNvPr id="8" name="Picture 7">
            <a:extLst>
              <a:ext uri="{FF2B5EF4-FFF2-40B4-BE49-F238E27FC236}">
                <a16:creationId xmlns:a16="http://schemas.microsoft.com/office/drawing/2014/main" id="{B41BE990-4C78-48FF-94B7-383B79484363}"/>
              </a:ext>
            </a:extLst>
          </p:cNvPr>
          <p:cNvPicPr/>
          <p:nvPr/>
        </p:nvPicPr>
        <p:blipFill>
          <a:blip r:embed="rId3"/>
          <a:stretch>
            <a:fillRect/>
          </a:stretch>
        </p:blipFill>
        <p:spPr>
          <a:xfrm>
            <a:off x="371060" y="892625"/>
            <a:ext cx="5943600" cy="855345"/>
          </a:xfrm>
          <a:prstGeom prst="rect">
            <a:avLst/>
          </a:prstGeom>
        </p:spPr>
      </p:pic>
      <p:pic>
        <p:nvPicPr>
          <p:cNvPr id="9" name="Picture 8">
            <a:extLst>
              <a:ext uri="{FF2B5EF4-FFF2-40B4-BE49-F238E27FC236}">
                <a16:creationId xmlns:a16="http://schemas.microsoft.com/office/drawing/2014/main" id="{F94FE3EC-6042-4C05-8E6A-E1B8780055D4}"/>
              </a:ext>
            </a:extLst>
          </p:cNvPr>
          <p:cNvPicPr/>
          <p:nvPr/>
        </p:nvPicPr>
        <p:blipFill>
          <a:blip r:embed="rId4"/>
          <a:stretch>
            <a:fillRect/>
          </a:stretch>
        </p:blipFill>
        <p:spPr>
          <a:xfrm>
            <a:off x="4382869" y="2060510"/>
            <a:ext cx="1931791" cy="2934646"/>
          </a:xfrm>
          <a:prstGeom prst="rect">
            <a:avLst/>
          </a:prstGeom>
        </p:spPr>
      </p:pic>
    </p:spTree>
    <p:extLst>
      <p:ext uri="{BB962C8B-B14F-4D97-AF65-F5344CB8AC3E}">
        <p14:creationId xmlns:p14="http://schemas.microsoft.com/office/powerpoint/2010/main" val="294165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DB181-0599-47F2-8FD6-3EA96A3A7349}"/>
              </a:ext>
            </a:extLst>
          </p:cNvPr>
          <p:cNvSpPr/>
          <p:nvPr/>
        </p:nvSpPr>
        <p:spPr>
          <a:xfrm>
            <a:off x="371061" y="196334"/>
            <a:ext cx="3304944" cy="338554"/>
          </a:xfrm>
          <a:prstGeom prst="rect">
            <a:avLst/>
          </a:prstGeom>
        </p:spPr>
        <p:txBody>
          <a:bodyPr wrap="none">
            <a:spAutoFit/>
          </a:bodyPr>
          <a:lstStyle/>
          <a:p>
            <a:pPr lvl="0"/>
            <a:r>
              <a:rPr lang="en-US" sz="1600" dirty="0">
                <a:solidFill>
                  <a:prstClr val="white"/>
                </a:solidFill>
                <a:latin typeface="Calibri" panose="020F0502020204030204" pitchFamily="34" charset="0"/>
                <a:ea typeface="Calibri" panose="020F0502020204030204" pitchFamily="34" charset="0"/>
                <a:cs typeface="Times New Roman" panose="02020603050405020304" pitchFamily="18" charset="0"/>
              </a:rPr>
              <a:t>Open JADX-</a:t>
            </a:r>
            <a:r>
              <a:rPr lang="en-US" sz="1600"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gui</a:t>
            </a:r>
            <a:r>
              <a:rPr lang="en-US" sz="1600" dirty="0">
                <a:solidFill>
                  <a:prstClr val="white"/>
                </a:solidFill>
                <a:latin typeface="Calibri" panose="020F0502020204030204" pitchFamily="34" charset="0"/>
                <a:ea typeface="Calibri" panose="020F0502020204030204" pitchFamily="34" charset="0"/>
                <a:cs typeface="Times New Roman" panose="02020603050405020304" pitchFamily="18" charset="0"/>
              </a:rPr>
              <a:t> and attach testing app</a:t>
            </a:r>
            <a:endParaRPr kumimoji="0" lang="en-US" sz="1600" b="0" i="0" u="none" strike="noStrike" kern="1200" cap="none" spc="0" normalizeH="0" baseline="0" noProof="0" dirty="0">
              <a:ln>
                <a:noFill/>
              </a:ln>
              <a:solidFill>
                <a:prstClr val="white"/>
              </a:solidFill>
              <a:effectLst/>
              <a:uLnTx/>
              <a:uFillTx/>
              <a:latin typeface="Arial"/>
            </a:endParaRPr>
          </a:p>
        </p:txBody>
      </p:sp>
      <p:sp>
        <p:nvSpPr>
          <p:cNvPr id="3" name="Rectangle 2">
            <a:extLst>
              <a:ext uri="{FF2B5EF4-FFF2-40B4-BE49-F238E27FC236}">
                <a16:creationId xmlns:a16="http://schemas.microsoft.com/office/drawing/2014/main" id="{7699A379-84CB-43D5-99F7-F8985A435831}"/>
              </a:ext>
            </a:extLst>
          </p:cNvPr>
          <p:cNvSpPr/>
          <p:nvPr/>
        </p:nvSpPr>
        <p:spPr>
          <a:xfrm>
            <a:off x="1253425" y="533539"/>
            <a:ext cx="1552028" cy="307777"/>
          </a:xfrm>
          <a:prstGeom prst="rect">
            <a:avLst/>
          </a:prstGeom>
        </p:spPr>
        <p:txBody>
          <a:bodyPr wrap="none">
            <a:spAutoFit/>
          </a:bodyPr>
          <a:lstStyle/>
          <a:p>
            <a:pPr lvl="0"/>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jadx-gui</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app-1.apk</a:t>
            </a:r>
            <a:endParaRPr kumimoji="0" lang="en-US" sz="1400" b="0" i="1" u="none" strike="noStrike" kern="1200" cap="none" spc="0" normalizeH="0" baseline="0" noProof="0" dirty="0">
              <a:ln>
                <a:noFill/>
              </a:ln>
              <a:solidFill>
                <a:srgbClr val="FFAB40">
                  <a:lumMod val="75000"/>
                </a:srgbClr>
              </a:solidFill>
              <a:effectLst/>
              <a:uLnTx/>
              <a:uFillTx/>
              <a:latin typeface="Arial"/>
            </a:endParaRPr>
          </a:p>
        </p:txBody>
      </p:sp>
      <p:pic>
        <p:nvPicPr>
          <p:cNvPr id="7" name="Picture 6">
            <a:extLst>
              <a:ext uri="{FF2B5EF4-FFF2-40B4-BE49-F238E27FC236}">
                <a16:creationId xmlns:a16="http://schemas.microsoft.com/office/drawing/2014/main" id="{4F354392-76D1-4CFC-9709-EF4375EFC714}"/>
              </a:ext>
            </a:extLst>
          </p:cNvPr>
          <p:cNvPicPr/>
          <p:nvPr/>
        </p:nvPicPr>
        <p:blipFill>
          <a:blip r:embed="rId3"/>
          <a:stretch>
            <a:fillRect/>
          </a:stretch>
        </p:blipFill>
        <p:spPr>
          <a:xfrm>
            <a:off x="247234" y="902871"/>
            <a:ext cx="6020215" cy="369332"/>
          </a:xfrm>
          <a:prstGeom prst="rect">
            <a:avLst/>
          </a:prstGeom>
        </p:spPr>
      </p:pic>
      <p:pic>
        <p:nvPicPr>
          <p:cNvPr id="10" name="Picture 9">
            <a:extLst>
              <a:ext uri="{FF2B5EF4-FFF2-40B4-BE49-F238E27FC236}">
                <a16:creationId xmlns:a16="http://schemas.microsoft.com/office/drawing/2014/main" id="{8FC93876-3B55-4F75-A28F-C97940FF1FF7}"/>
              </a:ext>
            </a:extLst>
          </p:cNvPr>
          <p:cNvPicPr/>
          <p:nvPr/>
        </p:nvPicPr>
        <p:blipFill>
          <a:blip r:embed="rId4"/>
          <a:stretch>
            <a:fillRect/>
          </a:stretch>
        </p:blipFill>
        <p:spPr>
          <a:xfrm>
            <a:off x="247235" y="1504632"/>
            <a:ext cx="6020214" cy="3000553"/>
          </a:xfrm>
          <a:prstGeom prst="rect">
            <a:avLst/>
          </a:prstGeom>
        </p:spPr>
      </p:pic>
      <p:sp>
        <p:nvSpPr>
          <p:cNvPr id="4" name="Rectangle 3">
            <a:extLst>
              <a:ext uri="{FF2B5EF4-FFF2-40B4-BE49-F238E27FC236}">
                <a16:creationId xmlns:a16="http://schemas.microsoft.com/office/drawing/2014/main" id="{AF9E60C4-B789-486A-B33D-77810F401F4F}"/>
              </a:ext>
            </a:extLst>
          </p:cNvPr>
          <p:cNvSpPr/>
          <p:nvPr/>
        </p:nvSpPr>
        <p:spPr>
          <a:xfrm>
            <a:off x="6305550" y="1504632"/>
            <a:ext cx="2838450" cy="1569660"/>
          </a:xfrm>
          <a:prstGeom prst="rect">
            <a:avLst/>
          </a:prstGeom>
        </p:spPr>
        <p:txBody>
          <a:bodyPr wrap="square">
            <a:spAutoFit/>
          </a:bodyPr>
          <a:lstStyle/>
          <a:p>
            <a:pPr algn="just"/>
            <a:r>
              <a:rPr lang="en-US" sz="16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This snippet is a part of the android code, </a:t>
            </a:r>
            <a:r>
              <a:rPr lang="en-US" sz="1600" b="1" dirty="0" err="1">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onCreate</a:t>
            </a:r>
            <a:r>
              <a:rPr lang="en-US" sz="16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 will be called when the app runs, it waits for 1 second and then calls function </a:t>
            </a:r>
            <a:r>
              <a:rPr lang="en-US" sz="1600" b="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fun</a:t>
            </a:r>
            <a:r>
              <a:rPr lang="en-US" sz="16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 and repeats forever.</a:t>
            </a:r>
            <a:endParaRPr lang="en-US" sz="1600" dirty="0">
              <a:solidFill>
                <a:schemeClr val="bg1">
                  <a:lumMod val="95000"/>
                </a:schemeClr>
              </a:solidFill>
            </a:endParaRPr>
          </a:p>
        </p:txBody>
      </p:sp>
    </p:spTree>
    <p:extLst>
      <p:ext uri="{BB962C8B-B14F-4D97-AF65-F5344CB8AC3E}">
        <p14:creationId xmlns:p14="http://schemas.microsoft.com/office/powerpoint/2010/main" val="12424229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DB181-0599-47F2-8FD6-3EA96A3A7349}"/>
              </a:ext>
            </a:extLst>
          </p:cNvPr>
          <p:cNvSpPr/>
          <p:nvPr/>
        </p:nvSpPr>
        <p:spPr>
          <a:xfrm>
            <a:off x="371061" y="196334"/>
            <a:ext cx="6791090" cy="307777"/>
          </a:xfrm>
          <a:prstGeom prst="rect">
            <a:avLst/>
          </a:prstGeom>
        </p:spPr>
        <p:txBody>
          <a:bodyPr wrap="none">
            <a:spAutoFit/>
          </a:bodyPr>
          <a:lstStyle/>
          <a:p>
            <a:pPr lvl="0"/>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Function fun will print the sum of the two arguments (80), logs can be viewed using logcat:</a:t>
            </a:r>
            <a:endParaRPr kumimoji="0" lang="en-US" sz="1400" b="0" i="0" u="none" strike="noStrike" kern="1200" cap="none" spc="0" normalizeH="0" baseline="0" noProof="0" dirty="0">
              <a:ln>
                <a:noFill/>
              </a:ln>
              <a:solidFill>
                <a:prstClr val="white"/>
              </a:solidFill>
              <a:effectLst/>
              <a:uLnTx/>
              <a:uFillTx/>
              <a:latin typeface="Arial"/>
            </a:endParaRPr>
          </a:p>
        </p:txBody>
      </p:sp>
      <p:sp>
        <p:nvSpPr>
          <p:cNvPr id="3" name="Rectangle 2">
            <a:extLst>
              <a:ext uri="{FF2B5EF4-FFF2-40B4-BE49-F238E27FC236}">
                <a16:creationId xmlns:a16="http://schemas.microsoft.com/office/drawing/2014/main" id="{7699A379-84CB-43D5-99F7-F8985A435831}"/>
              </a:ext>
            </a:extLst>
          </p:cNvPr>
          <p:cNvSpPr/>
          <p:nvPr/>
        </p:nvSpPr>
        <p:spPr>
          <a:xfrm>
            <a:off x="1253425" y="533539"/>
            <a:ext cx="1675908" cy="307777"/>
          </a:xfrm>
          <a:prstGeom prst="rect">
            <a:avLst/>
          </a:prstGeom>
        </p:spPr>
        <p:txBody>
          <a:bodyPr wrap="none">
            <a:spAutoFit/>
          </a:bodyPr>
          <a:lstStyle/>
          <a:p>
            <a:pPr lvl="0"/>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adb</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logcat | grep 80</a:t>
            </a:r>
            <a:endParaRPr kumimoji="0" lang="en-US" sz="1400" b="0" i="1" u="none" strike="noStrike" kern="1200" cap="none" spc="0" normalizeH="0" baseline="0" noProof="0" dirty="0">
              <a:ln>
                <a:noFill/>
              </a:ln>
              <a:solidFill>
                <a:srgbClr val="FFAB40">
                  <a:lumMod val="75000"/>
                </a:srgbClr>
              </a:solidFill>
              <a:effectLst/>
              <a:uLnTx/>
              <a:uFillTx/>
              <a:latin typeface="Arial"/>
            </a:endParaRPr>
          </a:p>
        </p:txBody>
      </p:sp>
      <p:pic>
        <p:nvPicPr>
          <p:cNvPr id="8" name="Picture 7">
            <a:extLst>
              <a:ext uri="{FF2B5EF4-FFF2-40B4-BE49-F238E27FC236}">
                <a16:creationId xmlns:a16="http://schemas.microsoft.com/office/drawing/2014/main" id="{FE92837A-171F-4AD0-BB9C-AA3DF2A76D90}"/>
              </a:ext>
            </a:extLst>
          </p:cNvPr>
          <p:cNvPicPr/>
          <p:nvPr/>
        </p:nvPicPr>
        <p:blipFill>
          <a:blip r:embed="rId3"/>
          <a:stretch>
            <a:fillRect/>
          </a:stretch>
        </p:blipFill>
        <p:spPr>
          <a:xfrm>
            <a:off x="532130" y="1063942"/>
            <a:ext cx="4039870" cy="2307908"/>
          </a:xfrm>
          <a:prstGeom prst="rect">
            <a:avLst/>
          </a:prstGeom>
        </p:spPr>
      </p:pic>
    </p:spTree>
    <p:extLst>
      <p:ext uri="{BB962C8B-B14F-4D97-AF65-F5344CB8AC3E}">
        <p14:creationId xmlns:p14="http://schemas.microsoft.com/office/powerpoint/2010/main" val="260169022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D1CA26-20D2-405A-899C-F978E7440E08}"/>
              </a:ext>
            </a:extLst>
          </p:cNvPr>
          <p:cNvSpPr/>
          <p:nvPr/>
        </p:nvSpPr>
        <p:spPr>
          <a:xfrm>
            <a:off x="620545" y="169673"/>
            <a:ext cx="954107" cy="742767"/>
          </a:xfrm>
          <a:prstGeom prst="rect">
            <a:avLst/>
          </a:prstGeom>
        </p:spPr>
        <p:txBody>
          <a:bodyPr wrap="none">
            <a:sp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Times New Roman"/>
                <a:cs typeface="Times New Roman"/>
              </a:rPr>
              <a:t>Agenda</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A5FB574-679E-4971-B365-9A734FD28735}"/>
              </a:ext>
            </a:extLst>
          </p:cNvPr>
          <p:cNvSpPr/>
          <p:nvPr/>
        </p:nvSpPr>
        <p:spPr>
          <a:xfrm>
            <a:off x="2180988" y="1110482"/>
            <a:ext cx="3683098" cy="3689728"/>
          </a:xfrm>
          <a:prstGeom prst="rect">
            <a:avLst/>
          </a:prstGeom>
        </p:spPr>
        <p:txBody>
          <a:bodyPr wrap="square">
            <a:spAutoFit/>
          </a:bodyPr>
          <a:lstStyle/>
          <a:p>
            <a:pPr marL="298450" lvl="0" indent="-285750">
              <a:lnSpc>
                <a:spcPct val="150000"/>
              </a:lnSpc>
              <a:buFont typeface="Arial" panose="020B0604020202020204" pitchFamily="34" charset="0"/>
              <a:buChar char="•"/>
              <a:defRPr/>
            </a:pPr>
            <a:r>
              <a:rPr lang="fr-FR" sz="1400" b="1" dirty="0">
                <a:solidFill>
                  <a:srgbClr val="FFFFFF"/>
                </a:solidFill>
                <a:latin typeface="Times New Roman"/>
                <a:cs typeface="Times New Roman"/>
              </a:rPr>
              <a:t>Introduction to Android OS</a:t>
            </a:r>
          </a:p>
          <a:p>
            <a:pPr marL="298450" lvl="0" indent="-285750">
              <a:lnSpc>
                <a:spcPct val="150000"/>
              </a:lnSpc>
              <a:buFont typeface="Arial" panose="020B0604020202020204" pitchFamily="34" charset="0"/>
              <a:buChar char="•"/>
              <a:defRPr/>
            </a:pPr>
            <a:r>
              <a:rPr lang="fr-FR" sz="1400" b="1" dirty="0">
                <a:solidFill>
                  <a:srgbClr val="FFFFFF"/>
                </a:solidFill>
                <a:latin typeface="Times New Roman"/>
                <a:cs typeface="Times New Roman"/>
              </a:rPr>
              <a:t>Fundamentals of Android </a:t>
            </a:r>
            <a:r>
              <a:rPr lang="fr-FR" sz="1400" b="1" dirty="0" err="1">
                <a:solidFill>
                  <a:srgbClr val="FFFFFF"/>
                </a:solidFill>
                <a:latin typeface="Times New Roman"/>
                <a:cs typeface="Times New Roman"/>
              </a:rPr>
              <a:t>security</a:t>
            </a:r>
            <a:r>
              <a:rPr lang="fr-FR" sz="1400" b="1" dirty="0">
                <a:solidFill>
                  <a:srgbClr val="FFFFFF"/>
                </a:solidFill>
                <a:latin typeface="Times New Roman"/>
                <a:cs typeface="Times New Roman"/>
              </a:rPr>
              <a:t> </a:t>
            </a:r>
          </a:p>
          <a:p>
            <a:pPr marL="298450" lvl="0" indent="-285750">
              <a:lnSpc>
                <a:spcPct val="150000"/>
              </a:lnSpc>
              <a:buFont typeface="Arial" panose="020B0604020202020204" pitchFamily="34" charset="0"/>
              <a:buChar char="•"/>
              <a:defRPr/>
            </a:pPr>
            <a:r>
              <a:rPr lang="fr-FR" sz="1400" b="1" dirty="0" err="1">
                <a:solidFill>
                  <a:srgbClr val="FFFFFF"/>
                </a:solidFill>
                <a:latin typeface="Times New Roman"/>
                <a:cs typeface="Times New Roman"/>
              </a:rPr>
              <a:t>Rooted</a:t>
            </a:r>
            <a:r>
              <a:rPr lang="fr-FR" sz="1400" b="1" dirty="0">
                <a:solidFill>
                  <a:srgbClr val="FFFFFF"/>
                </a:solidFill>
                <a:latin typeface="Times New Roman"/>
                <a:cs typeface="Times New Roman"/>
              </a:rPr>
              <a:t> vs non </a:t>
            </a:r>
            <a:r>
              <a:rPr lang="fr-FR" sz="1400" b="1" dirty="0" err="1">
                <a:solidFill>
                  <a:srgbClr val="FFFFFF"/>
                </a:solidFill>
                <a:latin typeface="Times New Roman"/>
                <a:cs typeface="Times New Roman"/>
              </a:rPr>
              <a:t>rooted</a:t>
            </a:r>
            <a:r>
              <a:rPr lang="fr-FR" sz="1400" b="1" dirty="0">
                <a:solidFill>
                  <a:srgbClr val="FFFFFF"/>
                </a:solidFill>
                <a:latin typeface="Times New Roman"/>
                <a:cs typeface="Times New Roman"/>
              </a:rPr>
              <a:t> Android</a:t>
            </a:r>
          </a:p>
          <a:p>
            <a:pPr marL="298450" lvl="0" indent="-285750">
              <a:lnSpc>
                <a:spcPct val="150000"/>
              </a:lnSpc>
              <a:buFont typeface="Arial" panose="020B0604020202020204" pitchFamily="34" charset="0"/>
              <a:buChar char="•"/>
              <a:defRPr/>
            </a:pPr>
            <a:r>
              <a:rPr lang="fr-FR" sz="1400" b="1" dirty="0">
                <a:solidFill>
                  <a:srgbClr val="FFFFFF"/>
                </a:solidFill>
                <a:latin typeface="Times New Roman"/>
                <a:cs typeface="Times New Roman"/>
              </a:rPr>
              <a:t>ADB</a:t>
            </a:r>
          </a:p>
          <a:p>
            <a:pPr marL="298450" lvl="0" indent="-285750">
              <a:lnSpc>
                <a:spcPct val="150000"/>
              </a:lnSpc>
              <a:buFont typeface="Arial" panose="020B0604020202020204" pitchFamily="34" charset="0"/>
              <a:buChar char="•"/>
              <a:defRPr/>
            </a:pPr>
            <a:r>
              <a:rPr lang="fr-FR" sz="1400" b="1" dirty="0" err="1">
                <a:solidFill>
                  <a:srgbClr val="FFFFFF"/>
                </a:solidFill>
                <a:latin typeface="Times New Roman"/>
                <a:cs typeface="Times New Roman"/>
              </a:rPr>
              <a:t>Apktools</a:t>
            </a:r>
            <a:endParaRPr lang="fr-FR" sz="1400" b="1" dirty="0">
              <a:solidFill>
                <a:srgbClr val="FFFFFF"/>
              </a:solidFill>
              <a:latin typeface="Times New Roman"/>
              <a:cs typeface="Times New Roman"/>
            </a:endParaRPr>
          </a:p>
          <a:p>
            <a:pPr marL="298450" lvl="0" indent="-285750">
              <a:lnSpc>
                <a:spcPct val="150000"/>
              </a:lnSpc>
              <a:buFont typeface="Arial" panose="020B0604020202020204" pitchFamily="34" charset="0"/>
              <a:buChar char="•"/>
              <a:defRPr/>
            </a:pPr>
            <a:r>
              <a:rPr lang="fr-FR" sz="1400" b="1" dirty="0" err="1">
                <a:solidFill>
                  <a:srgbClr val="FFFFFF"/>
                </a:solidFill>
                <a:latin typeface="Times New Roman"/>
                <a:cs typeface="Times New Roman"/>
              </a:rPr>
              <a:t>Jadex</a:t>
            </a:r>
            <a:endParaRPr lang="fr-FR" sz="1400" b="1" dirty="0">
              <a:solidFill>
                <a:srgbClr val="FFFFFF"/>
              </a:solidFill>
              <a:latin typeface="Times New Roman"/>
              <a:cs typeface="Times New Roman"/>
            </a:endParaRPr>
          </a:p>
          <a:p>
            <a:pPr marL="298450" lvl="0" indent="-285750">
              <a:lnSpc>
                <a:spcPct val="150000"/>
              </a:lnSpc>
              <a:buFont typeface="Arial" panose="020B0604020202020204" pitchFamily="34" charset="0"/>
              <a:buChar char="•"/>
              <a:defRPr/>
            </a:pPr>
            <a:r>
              <a:rPr lang="fr-FR" sz="1400" b="1" dirty="0" err="1">
                <a:solidFill>
                  <a:srgbClr val="FFFFFF"/>
                </a:solidFill>
                <a:latin typeface="Times New Roman"/>
                <a:cs typeface="Times New Roman"/>
              </a:rPr>
              <a:t>Drozer</a:t>
            </a:r>
            <a:endParaRPr lang="fr-FR" sz="1400" b="1" dirty="0">
              <a:solidFill>
                <a:srgbClr val="FFFFFF"/>
              </a:solidFill>
              <a:latin typeface="Times New Roman"/>
              <a:cs typeface="Times New Roman"/>
            </a:endParaRPr>
          </a:p>
          <a:p>
            <a:pPr marL="298450" lvl="0" indent="-285750">
              <a:lnSpc>
                <a:spcPct val="150000"/>
              </a:lnSpc>
              <a:buFont typeface="Arial" panose="020B0604020202020204" pitchFamily="34" charset="0"/>
              <a:buChar char="•"/>
              <a:defRPr/>
            </a:pPr>
            <a:r>
              <a:rPr lang="fr-FR" sz="1400" b="1" dirty="0">
                <a:solidFill>
                  <a:srgbClr val="FFFFFF"/>
                </a:solidFill>
                <a:latin typeface="Times New Roman"/>
                <a:cs typeface="Times New Roman"/>
              </a:rPr>
              <a:t>Frida</a:t>
            </a:r>
          </a:p>
          <a:p>
            <a:pPr marL="298450" lvl="0" indent="-285750">
              <a:lnSpc>
                <a:spcPct val="150000"/>
              </a:lnSpc>
              <a:buFont typeface="Arial" panose="020B0604020202020204" pitchFamily="34" charset="0"/>
              <a:buChar char="•"/>
              <a:defRPr/>
            </a:pPr>
            <a:r>
              <a:rPr lang="fr-FR" sz="1400" b="1" dirty="0">
                <a:solidFill>
                  <a:srgbClr val="FFFFFF"/>
                </a:solidFill>
                <a:latin typeface="Times New Roman"/>
                <a:cs typeface="Times New Roman"/>
              </a:rPr>
              <a:t>Radare2</a:t>
            </a:r>
          </a:p>
          <a:p>
            <a:pPr marL="298450" lvl="0" indent="-285750">
              <a:lnSpc>
                <a:spcPct val="150000"/>
              </a:lnSpc>
              <a:buFont typeface="Arial" panose="020B0604020202020204" pitchFamily="34" charset="0"/>
              <a:buChar char="•"/>
              <a:defRPr/>
            </a:pPr>
            <a:r>
              <a:rPr lang="fr-FR" sz="1400" b="1" dirty="0">
                <a:solidFill>
                  <a:srgbClr val="FFFFFF"/>
                </a:solidFill>
                <a:latin typeface="Times New Roman"/>
                <a:cs typeface="Times New Roman"/>
              </a:rPr>
              <a:t>Hands on </a:t>
            </a:r>
            <a:r>
              <a:rPr lang="fr-FR" sz="1400" b="1" dirty="0" err="1">
                <a:solidFill>
                  <a:srgbClr val="FFFFFF"/>
                </a:solidFill>
                <a:latin typeface="Times New Roman"/>
                <a:cs typeface="Times New Roman"/>
              </a:rPr>
              <a:t>Labs</a:t>
            </a:r>
            <a:endParaRPr lang="fr-FR" sz="1400" b="1" dirty="0">
              <a:solidFill>
                <a:srgbClr val="FFFFFF"/>
              </a:solidFill>
              <a:latin typeface="Times New Roman"/>
              <a:cs typeface="Times New Roman"/>
            </a:endParaRPr>
          </a:p>
          <a:p>
            <a:pPr marL="12700" lvl="0">
              <a:lnSpc>
                <a:spcPct val="150000"/>
              </a:lnSpc>
            </a:pPr>
            <a:endParaRPr lang="fr-FR" b="1" dirty="0">
              <a:solidFill>
                <a:srgbClr val="FFFFFF"/>
              </a:solidFill>
              <a:latin typeface="Times New Roman"/>
              <a:cs typeface="Times New Roman"/>
            </a:endParaRPr>
          </a:p>
        </p:txBody>
      </p:sp>
    </p:spTree>
    <p:extLst>
      <p:ext uri="{BB962C8B-B14F-4D97-AF65-F5344CB8AC3E}">
        <p14:creationId xmlns:p14="http://schemas.microsoft.com/office/powerpoint/2010/main" val="420067556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DB181-0599-47F2-8FD6-3EA96A3A7349}"/>
              </a:ext>
            </a:extLst>
          </p:cNvPr>
          <p:cNvSpPr/>
          <p:nvPr/>
        </p:nvSpPr>
        <p:spPr>
          <a:xfrm>
            <a:off x="371061" y="196334"/>
            <a:ext cx="7639464" cy="523220"/>
          </a:xfrm>
          <a:prstGeom prst="rect">
            <a:avLst/>
          </a:prstGeom>
        </p:spPr>
        <p:txBody>
          <a:bodyPr wrap="square">
            <a:spAutoFit/>
          </a:bodyPr>
          <a:lstStyle/>
          <a:p>
            <a:pPr lvl="0"/>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So, now we will write </a:t>
            </a:r>
            <a:r>
              <a:rPr lang="en-US" sz="1400"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Javascript</a:t>
            </a:r>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 code to inject </a:t>
            </a:r>
            <a:r>
              <a:rPr lang="en-US" sz="1400" dirty="0" err="1">
                <a:solidFill>
                  <a:prstClr val="white"/>
                </a:solidFill>
                <a:latin typeface="Calibri" panose="020F0502020204030204" pitchFamily="34" charset="0"/>
                <a:ea typeface="Calibri" panose="020F0502020204030204" pitchFamily="34" charset="0"/>
                <a:cs typeface="Times New Roman" panose="02020603050405020304" pitchFamily="18" charset="0"/>
              </a:rPr>
              <a:t>Javascript</a:t>
            </a:r>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 into processes, Frida has python bindings so will write python to automate Frida:</a:t>
            </a:r>
            <a:endParaRPr kumimoji="0" lang="en-US" sz="1400" b="0" i="0" u="none" strike="noStrike" kern="1200" cap="none" spc="0" normalizeH="0" baseline="0" noProof="0" dirty="0">
              <a:ln>
                <a:noFill/>
              </a:ln>
              <a:solidFill>
                <a:prstClr val="white"/>
              </a:solidFill>
              <a:effectLst/>
              <a:uLnTx/>
              <a:uFillTx/>
              <a:latin typeface="Arial"/>
            </a:endParaRPr>
          </a:p>
        </p:txBody>
      </p:sp>
      <p:pic>
        <p:nvPicPr>
          <p:cNvPr id="5" name="Picture 4">
            <a:extLst>
              <a:ext uri="{FF2B5EF4-FFF2-40B4-BE49-F238E27FC236}">
                <a16:creationId xmlns:a16="http://schemas.microsoft.com/office/drawing/2014/main" id="{3B8ADD98-9ED3-4B3E-B1EE-C1A35C2D2090}"/>
              </a:ext>
            </a:extLst>
          </p:cNvPr>
          <p:cNvPicPr/>
          <p:nvPr/>
        </p:nvPicPr>
        <p:blipFill>
          <a:blip r:embed="rId3"/>
          <a:stretch>
            <a:fillRect/>
          </a:stretch>
        </p:blipFill>
        <p:spPr>
          <a:xfrm>
            <a:off x="495300" y="1095691"/>
            <a:ext cx="6267450" cy="2800033"/>
          </a:xfrm>
          <a:prstGeom prst="rect">
            <a:avLst/>
          </a:prstGeom>
        </p:spPr>
      </p:pic>
    </p:spTree>
    <p:extLst>
      <p:ext uri="{BB962C8B-B14F-4D97-AF65-F5344CB8AC3E}">
        <p14:creationId xmlns:p14="http://schemas.microsoft.com/office/powerpoint/2010/main" val="201193437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DB181-0599-47F2-8FD6-3EA96A3A7349}"/>
              </a:ext>
            </a:extLst>
          </p:cNvPr>
          <p:cNvSpPr/>
          <p:nvPr/>
        </p:nvSpPr>
        <p:spPr>
          <a:xfrm>
            <a:off x="371061" y="196334"/>
            <a:ext cx="7639464" cy="738664"/>
          </a:xfrm>
          <a:prstGeom prst="rect">
            <a:avLst/>
          </a:prstGeom>
        </p:spPr>
        <p:txBody>
          <a:bodyPr wrap="square">
            <a:spAutoFit/>
          </a:bodyPr>
          <a:lstStyle/>
          <a:p>
            <a:pPr lvl="0"/>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Now we want to write some JS code that will be injected into the running process to extract/modify the arguments of the function call.</a:t>
            </a:r>
          </a:p>
          <a:p>
            <a:pPr lvl="0"/>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We already know the name of the function </a:t>
            </a:r>
            <a:r>
              <a:rPr lang="en-US" sz="14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fun</a:t>
            </a:r>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 and the class that contains it </a:t>
            </a:r>
            <a:r>
              <a:rPr lang="en-US" sz="1400" dirty="0" err="1">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main_activity</a:t>
            </a:r>
            <a:endParaRPr lang="en-US" sz="1400"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AF14002-60E7-4D0C-B29B-6471BE00E037}"/>
              </a:ext>
            </a:extLst>
          </p:cNvPr>
          <p:cNvPicPr/>
          <p:nvPr/>
        </p:nvPicPr>
        <p:blipFill>
          <a:blip r:embed="rId3"/>
          <a:stretch>
            <a:fillRect/>
          </a:stretch>
        </p:blipFill>
        <p:spPr>
          <a:xfrm>
            <a:off x="447675" y="1120774"/>
            <a:ext cx="6286500" cy="2593976"/>
          </a:xfrm>
          <a:prstGeom prst="rect">
            <a:avLst/>
          </a:prstGeom>
        </p:spPr>
      </p:pic>
    </p:spTree>
    <p:extLst>
      <p:ext uri="{BB962C8B-B14F-4D97-AF65-F5344CB8AC3E}">
        <p14:creationId xmlns:p14="http://schemas.microsoft.com/office/powerpoint/2010/main" val="248470313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DB181-0599-47F2-8FD6-3EA96A3A7349}"/>
              </a:ext>
            </a:extLst>
          </p:cNvPr>
          <p:cNvSpPr/>
          <p:nvPr/>
        </p:nvSpPr>
        <p:spPr>
          <a:xfrm>
            <a:off x="371061" y="196334"/>
            <a:ext cx="7639464" cy="307777"/>
          </a:xfrm>
          <a:prstGeom prst="rect">
            <a:avLst/>
          </a:prstGeom>
        </p:spPr>
        <p:txBody>
          <a:bodyPr wrap="square">
            <a:spAutoFit/>
          </a:bodyPr>
          <a:lstStyle/>
          <a:p>
            <a:pPr lvl="0"/>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Run python code</a:t>
            </a:r>
            <a:endParaRPr kumimoji="0" lang="en-US" sz="1400" b="0" i="0"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750BCD59-7C14-488F-96F6-ADC0E696DE46}"/>
              </a:ext>
            </a:extLst>
          </p:cNvPr>
          <p:cNvSpPr/>
          <p:nvPr/>
        </p:nvSpPr>
        <p:spPr>
          <a:xfrm>
            <a:off x="1133475" y="504111"/>
            <a:ext cx="1417632" cy="307777"/>
          </a:xfrm>
          <a:prstGeom prst="rect">
            <a:avLst/>
          </a:prstGeom>
        </p:spPr>
        <p:txBody>
          <a:bodyPr wrap="none">
            <a:spAutoFit/>
          </a:bodyPr>
          <a:lstStyle/>
          <a:p>
            <a:r>
              <a:rPr lang="en-US" sz="14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python loader.py</a:t>
            </a:r>
            <a:endParaRPr lang="en-US" sz="1400" i="1" dirty="0">
              <a:solidFill>
                <a:schemeClr val="accent1">
                  <a:lumMod val="75000"/>
                </a:schemeClr>
              </a:solidFill>
            </a:endParaRPr>
          </a:p>
        </p:txBody>
      </p:sp>
      <p:sp>
        <p:nvSpPr>
          <p:cNvPr id="4" name="Rectangle 3">
            <a:extLst>
              <a:ext uri="{FF2B5EF4-FFF2-40B4-BE49-F238E27FC236}">
                <a16:creationId xmlns:a16="http://schemas.microsoft.com/office/drawing/2014/main" id="{063A92B7-6EC3-46F9-8DE2-4A91B77D412D}"/>
              </a:ext>
            </a:extLst>
          </p:cNvPr>
          <p:cNvSpPr/>
          <p:nvPr/>
        </p:nvSpPr>
        <p:spPr>
          <a:xfrm>
            <a:off x="495300" y="2381935"/>
            <a:ext cx="4572000" cy="307777"/>
          </a:xfrm>
          <a:prstGeom prst="rect">
            <a:avLst/>
          </a:prstGeom>
        </p:spPr>
        <p:txBody>
          <a:bodyPr>
            <a:spAutoFit/>
          </a:bodyPr>
          <a:lstStyle/>
          <a:p>
            <a:r>
              <a:rPr lang="en-US" sz="1400" dirty="0">
                <a:solidFill>
                  <a:prstClr val="white"/>
                </a:solidFill>
                <a:latin typeface="Calibri" panose="020F0502020204030204" pitchFamily="34" charset="0"/>
                <a:cs typeface="Times New Roman" panose="02020603050405020304" pitchFamily="18" charset="0"/>
              </a:rPr>
              <a:t>The function is now called with our arguments(2,5) </a:t>
            </a:r>
          </a:p>
        </p:txBody>
      </p:sp>
      <p:sp>
        <p:nvSpPr>
          <p:cNvPr id="7" name="Rectangle 6">
            <a:extLst>
              <a:ext uri="{FF2B5EF4-FFF2-40B4-BE49-F238E27FC236}">
                <a16:creationId xmlns:a16="http://schemas.microsoft.com/office/drawing/2014/main" id="{A0C4A3FA-061F-43E7-8DCE-1B044B06F187}"/>
              </a:ext>
            </a:extLst>
          </p:cNvPr>
          <p:cNvSpPr/>
          <p:nvPr/>
        </p:nvSpPr>
        <p:spPr>
          <a:xfrm>
            <a:off x="1133475" y="2606310"/>
            <a:ext cx="997837" cy="307777"/>
          </a:xfrm>
          <a:prstGeom prst="rect">
            <a:avLst/>
          </a:prstGeom>
        </p:spPr>
        <p:txBody>
          <a:bodyPr wrap="none">
            <a:spAutoFit/>
          </a:bodyPr>
          <a:lstStyle/>
          <a:p>
            <a:r>
              <a:rPr lang="en-US" sz="1400" i="1" dirty="0" err="1">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adb</a:t>
            </a:r>
            <a:r>
              <a:rPr lang="en-US" sz="1400" i="1" dirty="0">
                <a:solidFill>
                  <a:schemeClr val="accent1">
                    <a:lumMod val="75000"/>
                  </a:schemeClr>
                </a:solidFill>
                <a:latin typeface="Calibri" panose="020F0502020204030204" pitchFamily="34" charset="0"/>
                <a:ea typeface="Calibri" panose="020F0502020204030204" pitchFamily="34" charset="0"/>
                <a:cs typeface="Times New Roman" panose="02020603050405020304" pitchFamily="18" charset="0"/>
              </a:rPr>
              <a:t> logcat </a:t>
            </a:r>
            <a:endParaRPr lang="en-US" sz="1400" i="1" dirty="0">
              <a:solidFill>
                <a:schemeClr val="accent1">
                  <a:lumMod val="75000"/>
                </a:schemeClr>
              </a:solidFill>
            </a:endParaRPr>
          </a:p>
        </p:txBody>
      </p:sp>
      <p:pic>
        <p:nvPicPr>
          <p:cNvPr id="6" name="Picture 5">
            <a:extLst>
              <a:ext uri="{FF2B5EF4-FFF2-40B4-BE49-F238E27FC236}">
                <a16:creationId xmlns:a16="http://schemas.microsoft.com/office/drawing/2014/main" id="{E46A08CB-A1A5-4C09-BE1F-55969D909ED0}"/>
              </a:ext>
            </a:extLst>
          </p:cNvPr>
          <p:cNvPicPr>
            <a:picLocks noChangeAspect="1"/>
          </p:cNvPicPr>
          <p:nvPr/>
        </p:nvPicPr>
        <p:blipFill>
          <a:blip r:embed="rId3"/>
          <a:stretch>
            <a:fillRect/>
          </a:stretch>
        </p:blipFill>
        <p:spPr>
          <a:xfrm>
            <a:off x="371061" y="1126148"/>
            <a:ext cx="7324725" cy="1047750"/>
          </a:xfrm>
          <a:prstGeom prst="rect">
            <a:avLst/>
          </a:prstGeom>
        </p:spPr>
      </p:pic>
      <p:pic>
        <p:nvPicPr>
          <p:cNvPr id="9" name="Picture 8">
            <a:extLst>
              <a:ext uri="{FF2B5EF4-FFF2-40B4-BE49-F238E27FC236}">
                <a16:creationId xmlns:a16="http://schemas.microsoft.com/office/drawing/2014/main" id="{E24A905D-D4DA-4B30-BBC3-586799DB3EF9}"/>
              </a:ext>
            </a:extLst>
          </p:cNvPr>
          <p:cNvPicPr>
            <a:picLocks noChangeAspect="1"/>
          </p:cNvPicPr>
          <p:nvPr/>
        </p:nvPicPr>
        <p:blipFill>
          <a:blip r:embed="rId4"/>
          <a:stretch>
            <a:fillRect/>
          </a:stretch>
        </p:blipFill>
        <p:spPr>
          <a:xfrm>
            <a:off x="371060" y="3138462"/>
            <a:ext cx="7324725" cy="1143000"/>
          </a:xfrm>
          <a:prstGeom prst="rect">
            <a:avLst/>
          </a:prstGeom>
        </p:spPr>
      </p:pic>
    </p:spTree>
    <p:extLst>
      <p:ext uri="{BB962C8B-B14F-4D97-AF65-F5344CB8AC3E}">
        <p14:creationId xmlns:p14="http://schemas.microsoft.com/office/powerpoint/2010/main" val="42756492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E3FCC-CF48-4805-A46C-5E109E2E5882}"/>
              </a:ext>
            </a:extLst>
          </p:cNvPr>
          <p:cNvSpPr/>
          <p:nvPr/>
        </p:nvSpPr>
        <p:spPr>
          <a:xfrm>
            <a:off x="241406" y="316578"/>
            <a:ext cx="2113271" cy="387798"/>
          </a:xfrm>
          <a:prstGeom prst="rect">
            <a:avLst/>
          </a:prstGeom>
        </p:spPr>
        <p:txBody>
          <a:bodyPr wrap="none">
            <a:spAutoFit/>
          </a:bodyPr>
          <a:lstStyle/>
          <a:p>
            <a:pPr marL="66674" lvl="0">
              <a:lnSpc>
                <a:spcPct val="95825"/>
              </a:lnSpc>
            </a:pPr>
            <a:r>
              <a:rPr lang="en-US" sz="2000" b="1" spc="42" dirty="0">
                <a:solidFill>
                  <a:schemeClr val="bg1"/>
                </a:solidFill>
                <a:latin typeface="Times New Roman"/>
                <a:cs typeface="Times New Roman"/>
              </a:rPr>
              <a:t>Best practice(s):</a:t>
            </a:r>
            <a:endParaRPr lang="en-US" sz="2000" dirty="0">
              <a:solidFill>
                <a:schemeClr val="bg1"/>
              </a:solidFill>
              <a:latin typeface="Times New Roman"/>
              <a:cs typeface="Times New Roman"/>
            </a:endParaRPr>
          </a:p>
        </p:txBody>
      </p:sp>
      <p:sp>
        <p:nvSpPr>
          <p:cNvPr id="7" name="object 3">
            <a:extLst>
              <a:ext uri="{FF2B5EF4-FFF2-40B4-BE49-F238E27FC236}">
                <a16:creationId xmlns:a16="http://schemas.microsoft.com/office/drawing/2014/main" id="{AFE6C4D7-62A7-47E4-AC57-6EE72F0CFDF7}"/>
              </a:ext>
            </a:extLst>
          </p:cNvPr>
          <p:cNvSpPr txBox="1"/>
          <p:nvPr/>
        </p:nvSpPr>
        <p:spPr>
          <a:xfrm>
            <a:off x="241406" y="895525"/>
            <a:ext cx="7877051" cy="2237550"/>
          </a:xfrm>
          <a:prstGeom prst="rect">
            <a:avLst/>
          </a:prstGeom>
        </p:spPr>
        <p:txBody>
          <a:bodyPr wrap="square" lIns="0" tIns="14605" rIns="0" bIns="0" rtlCol="0">
            <a:noAutofit/>
          </a:bodyPr>
          <a:lstStyle/>
          <a:p>
            <a:pPr marL="85724">
              <a:lnSpc>
                <a:spcPts val="2300"/>
              </a:lnSpc>
            </a:pPr>
            <a:r>
              <a:rPr sz="2000" spc="75" dirty="0">
                <a:solidFill>
                  <a:srgbClr val="0099FF"/>
                </a:solidFill>
                <a:latin typeface="Times New Roman"/>
                <a:cs typeface="Times New Roman"/>
              </a:rPr>
              <a:t>Android - Implement intents carefully</a:t>
            </a:r>
            <a:endParaRPr sz="2000" dirty="0">
              <a:latin typeface="Times New Roman"/>
              <a:cs typeface="Times New Roman"/>
            </a:endParaRPr>
          </a:p>
          <a:p>
            <a:pPr marL="85724" marR="147439">
              <a:lnSpc>
                <a:spcPts val="1609"/>
              </a:lnSpc>
            </a:pPr>
            <a:r>
              <a:rPr sz="1200" spc="46" dirty="0">
                <a:solidFill>
                  <a:schemeClr val="bg1"/>
                </a:solidFill>
                <a:latin typeface="Times New Roman"/>
                <a:cs typeface="Times New Roman"/>
              </a:rPr>
              <a:t>Intents are used for inter-component signaling. Improper </a:t>
            </a:r>
            <a:r>
              <a:rPr sz="1200" spc="47" dirty="0">
                <a:solidFill>
                  <a:schemeClr val="bg1"/>
                </a:solidFill>
                <a:latin typeface="Times New Roman"/>
                <a:cs typeface="Times New Roman"/>
              </a:rPr>
              <a:t>implementation could result in data leakage, restricted functions being </a:t>
            </a:r>
            <a:r>
              <a:rPr sz="1200" spc="36" dirty="0">
                <a:solidFill>
                  <a:schemeClr val="bg1"/>
                </a:solidFill>
                <a:latin typeface="Times New Roman"/>
                <a:cs typeface="Times New Roman"/>
              </a:rPr>
              <a:t>called and program flow being manipulated.</a:t>
            </a:r>
            <a:endParaRPr lang="en-US" sz="1200" dirty="0">
              <a:solidFill>
                <a:schemeClr val="bg1"/>
              </a:solidFill>
              <a:latin typeface="Times New Roman"/>
              <a:cs typeface="Times New Roman"/>
            </a:endParaRPr>
          </a:p>
          <a:p>
            <a:pPr marL="257174" marR="147439" indent="-171450" algn="just">
              <a:lnSpc>
                <a:spcPts val="1609"/>
              </a:lnSpc>
              <a:buFont typeface="Arial" panose="020B0604020202020204" pitchFamily="34" charset="0"/>
              <a:buChar char="•"/>
            </a:pPr>
            <a:r>
              <a:rPr lang="en-US" sz="1200" spc="47" dirty="0">
                <a:solidFill>
                  <a:schemeClr val="bg1"/>
                </a:solidFill>
                <a:latin typeface="Times New Roman"/>
                <a:cs typeface="Times New Roman"/>
              </a:rPr>
              <a:t>Components accessed via Intents can be public or private. The default is dependent on the intent-filter and it is easy to mistakenly allow the component to be or become public. It is possible to set component as </a:t>
            </a:r>
            <a:r>
              <a:rPr lang="en-US" sz="1200" spc="47" dirty="0" err="1">
                <a:solidFill>
                  <a:schemeClr val="bg1"/>
                </a:solidFill>
                <a:latin typeface="Times New Roman"/>
                <a:cs typeface="Times New Roman"/>
              </a:rPr>
              <a:t>android:exported</a:t>
            </a:r>
            <a:r>
              <a:rPr lang="en-US" sz="1200" spc="47" dirty="0">
                <a:solidFill>
                  <a:schemeClr val="bg1"/>
                </a:solidFill>
                <a:latin typeface="Times New Roman"/>
                <a:cs typeface="Times New Roman"/>
              </a:rPr>
              <a:t>=false in the app’s Manifest to prevent this.</a:t>
            </a:r>
          </a:p>
          <a:p>
            <a:pPr marL="257174" marR="147439" indent="-171450" algn="just">
              <a:lnSpc>
                <a:spcPts val="1609"/>
              </a:lnSpc>
              <a:buFont typeface="Arial" panose="020B0604020202020204" pitchFamily="34" charset="0"/>
              <a:buChar char="•"/>
            </a:pPr>
            <a:r>
              <a:rPr lang="en-US" sz="1200" spc="47" dirty="0">
                <a:solidFill>
                  <a:schemeClr val="bg1"/>
                </a:solidFill>
                <a:latin typeface="Times New Roman"/>
                <a:cs typeface="Times New Roman"/>
              </a:rPr>
              <a:t>Public components declared in the Manifest are by default open so any application can access them. If a component does not need to be accessed by all other apps, consider setting a permission on the component declared in the Manifest.</a:t>
            </a:r>
          </a:p>
          <a:p>
            <a:pPr marL="257174" marR="147439" indent="-171450" algn="just">
              <a:lnSpc>
                <a:spcPts val="1609"/>
              </a:lnSpc>
              <a:buFont typeface="Arial" panose="020B0604020202020204" pitchFamily="34" charset="0"/>
              <a:buChar char="•"/>
            </a:pPr>
            <a:r>
              <a:rPr lang="en-US" sz="1200" spc="47" dirty="0">
                <a:solidFill>
                  <a:schemeClr val="bg1"/>
                </a:solidFill>
                <a:latin typeface="Times New Roman"/>
                <a:cs typeface="Times New Roman"/>
              </a:rPr>
              <a:t>Data received by public components cannot be trusted and must be scrutinized</a:t>
            </a:r>
            <a:endParaRPr sz="1200" spc="47" dirty="0">
              <a:solidFill>
                <a:schemeClr val="bg1"/>
              </a:solidFill>
              <a:latin typeface="Times New Roman"/>
              <a:cs typeface="Times New Roman"/>
            </a:endParaRPr>
          </a:p>
        </p:txBody>
      </p:sp>
      <p:pic>
        <p:nvPicPr>
          <p:cNvPr id="9" name="Picture 8">
            <a:extLst>
              <a:ext uri="{FF2B5EF4-FFF2-40B4-BE49-F238E27FC236}">
                <a16:creationId xmlns:a16="http://schemas.microsoft.com/office/drawing/2014/main" id="{C750589F-6DE0-4622-B759-5A3D903A9514}"/>
              </a:ext>
            </a:extLst>
          </p:cNvPr>
          <p:cNvPicPr/>
          <p:nvPr/>
        </p:nvPicPr>
        <p:blipFill>
          <a:blip r:embed="rId3"/>
          <a:stretch>
            <a:fillRect/>
          </a:stretch>
        </p:blipFill>
        <p:spPr>
          <a:xfrm>
            <a:off x="342899" y="3228975"/>
            <a:ext cx="6905625" cy="1674495"/>
          </a:xfrm>
          <a:prstGeom prst="rect">
            <a:avLst/>
          </a:prstGeom>
        </p:spPr>
      </p:pic>
    </p:spTree>
    <p:extLst>
      <p:ext uri="{BB962C8B-B14F-4D97-AF65-F5344CB8AC3E}">
        <p14:creationId xmlns:p14="http://schemas.microsoft.com/office/powerpoint/2010/main" val="6340692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11">
            <a:extLst>
              <a:ext uri="{FF2B5EF4-FFF2-40B4-BE49-F238E27FC236}">
                <a16:creationId xmlns:a16="http://schemas.microsoft.com/office/drawing/2014/main" id="{C086EF82-694C-4CA1-B574-B2C7C98B0C9D}"/>
              </a:ext>
            </a:extLst>
          </p:cNvPr>
          <p:cNvSpPr txBox="1"/>
          <p:nvPr/>
        </p:nvSpPr>
        <p:spPr>
          <a:xfrm>
            <a:off x="837663" y="1147650"/>
            <a:ext cx="2647950" cy="2465700"/>
          </a:xfrm>
          <a:prstGeom prst="rect">
            <a:avLst/>
          </a:prstGeom>
        </p:spPr>
        <p:txBody>
          <a:bodyPr wrap="square" lIns="0" tIns="123285" rIns="0" bIns="0" rtlCol="0">
            <a:noAutofit/>
          </a:bodyPr>
          <a:lstStyle/>
          <a:p>
            <a:pPr marL="85724" marR="0" lvl="0" indent="0" algn="l" defTabSz="914400" rtl="0" eaLnBrk="1" fontAlgn="auto" latinLnBrk="0" hangingPunct="1">
              <a:lnSpc>
                <a:spcPts val="19415"/>
              </a:lnSpc>
              <a:spcBef>
                <a:spcPts val="0"/>
              </a:spcBef>
              <a:spcAft>
                <a:spcPts val="0"/>
              </a:spcAft>
              <a:buClrTx/>
              <a:buSzTx/>
              <a:buFontTx/>
              <a:buNone/>
              <a:tabLst/>
              <a:defRPr/>
            </a:pPr>
            <a:r>
              <a:rPr lang="en-US" sz="41250" b="1" spc="2061" baseline="-12333" dirty="0">
                <a:solidFill>
                  <a:srgbClr val="FFFFFF"/>
                </a:solidFill>
                <a:latin typeface="Times New Roman"/>
                <a:cs typeface="Times New Roman"/>
              </a:rPr>
              <a:t>2</a:t>
            </a:r>
            <a:endParaRPr kumimoji="0" sz="275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7" name="object 15">
            <a:extLst>
              <a:ext uri="{FF2B5EF4-FFF2-40B4-BE49-F238E27FC236}">
                <a16:creationId xmlns:a16="http://schemas.microsoft.com/office/drawing/2014/main" id="{97B7B7DD-9F3D-4345-BC64-618620BB673B}"/>
              </a:ext>
            </a:extLst>
          </p:cNvPr>
          <p:cNvSpPr txBox="1"/>
          <p:nvPr/>
        </p:nvSpPr>
        <p:spPr>
          <a:xfrm>
            <a:off x="2868086" y="1829750"/>
            <a:ext cx="5438251" cy="1889875"/>
          </a:xfrm>
          <a:prstGeom prst="rect">
            <a:avLst/>
          </a:prstGeom>
        </p:spPr>
        <p:txBody>
          <a:bodyPr wrap="square" lIns="0" tIns="39370" rIns="0" bIns="0" rtlCol="0">
            <a:noAutofit/>
          </a:bodyPr>
          <a:lstStyle/>
          <a:p>
            <a:pPr marL="12700" lvl="0">
              <a:lnSpc>
                <a:spcPts val="6200"/>
              </a:lnSpc>
            </a:pPr>
            <a:r>
              <a:rPr lang="en-US" sz="6000" b="1" dirty="0">
                <a:solidFill>
                  <a:srgbClr val="FFFFFF"/>
                </a:solidFill>
                <a:latin typeface="Times New Roman"/>
                <a:cs typeface="Times New Roman"/>
              </a:rPr>
              <a:t>Insecure Data Storage</a:t>
            </a:r>
            <a:endParaRPr kumimoji="0" sz="6000" b="0" i="0" u="none" strike="noStrike" kern="1200" cap="none" spc="0" normalizeH="0" baseline="0" noProof="0" dirty="0">
              <a:ln>
                <a:noFill/>
              </a:ln>
              <a:solidFill>
                <a:prstClr val="black"/>
              </a:solidFill>
              <a:effectLst/>
              <a:uLnTx/>
              <a:uFillTx/>
              <a:latin typeface="Times New Roman"/>
              <a:cs typeface="Times New Roman"/>
            </a:endParaRPr>
          </a:p>
        </p:txBody>
      </p:sp>
    </p:spTree>
    <p:extLst>
      <p:ext uri="{BB962C8B-B14F-4D97-AF65-F5344CB8AC3E}">
        <p14:creationId xmlns:p14="http://schemas.microsoft.com/office/powerpoint/2010/main" val="80946992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812175" y="1131675"/>
            <a:ext cx="7503150" cy="1802026"/>
          </a:xfrm>
          <a:prstGeom prst="rect">
            <a:avLst/>
          </a:prstGeom>
        </p:spPr>
        <p:txBody>
          <a:bodyPr wrap="square" lIns="0" tIns="57975" rIns="0" bIns="0" rtlCol="0">
            <a:noAutofit/>
          </a:bodyPr>
          <a:lstStyle/>
          <a:p>
            <a:pPr marL="85725">
              <a:lnSpc>
                <a:spcPct val="95825"/>
              </a:lnSpc>
            </a:pPr>
            <a:r>
              <a:rPr lang="en-US" sz="2400" spc="143" dirty="0">
                <a:solidFill>
                  <a:srgbClr val="FFFFFF"/>
                </a:solidFill>
                <a:latin typeface="Times New Roman"/>
                <a:cs typeface="Times New Roman"/>
              </a:rPr>
              <a:t>Vulnerabilities that</a:t>
            </a:r>
            <a:endParaRPr lang="en-US" sz="2400" dirty="0">
              <a:latin typeface="Times New Roman"/>
              <a:cs typeface="Times New Roman"/>
            </a:endParaRPr>
          </a:p>
          <a:p>
            <a:pPr marL="85725">
              <a:lnSpc>
                <a:spcPct val="95825"/>
              </a:lnSpc>
              <a:spcBef>
                <a:spcPts val="190"/>
              </a:spcBef>
            </a:pPr>
            <a:r>
              <a:rPr lang="en-US" sz="2400" b="1" spc="73" dirty="0">
                <a:solidFill>
                  <a:srgbClr val="33CCFF"/>
                </a:solidFill>
                <a:latin typeface="Times New Roman"/>
                <a:cs typeface="Times New Roman"/>
              </a:rPr>
              <a:t>leak personal information </a:t>
            </a:r>
            <a:r>
              <a:rPr lang="en-US" sz="2400" spc="73" dirty="0">
                <a:solidFill>
                  <a:srgbClr val="FFFFFF"/>
                </a:solidFill>
                <a:latin typeface="Times New Roman"/>
                <a:cs typeface="Times New Roman"/>
              </a:rPr>
              <a:t>and </a:t>
            </a:r>
            <a:r>
              <a:rPr lang="en-US" sz="2400" b="1" spc="118" dirty="0">
                <a:solidFill>
                  <a:srgbClr val="33CCFF"/>
                </a:solidFill>
                <a:latin typeface="Times New Roman"/>
                <a:cs typeface="Times New Roman"/>
              </a:rPr>
              <a:t>provide access </a:t>
            </a:r>
            <a:r>
              <a:rPr lang="en-US" sz="2400" spc="118" dirty="0">
                <a:solidFill>
                  <a:srgbClr val="FFFFFF"/>
                </a:solidFill>
                <a:latin typeface="Times New Roman"/>
                <a:cs typeface="Times New Roman"/>
              </a:rPr>
              <a:t>to hackers.</a:t>
            </a:r>
            <a:endParaRPr lang="en-US" sz="2400" dirty="0">
              <a:latin typeface="Times New Roman"/>
              <a:cs typeface="Times New Roman"/>
            </a:endParaRPr>
          </a:p>
        </p:txBody>
      </p:sp>
    </p:spTree>
    <p:extLst>
      <p:ext uri="{BB962C8B-B14F-4D97-AF65-F5344CB8AC3E}">
        <p14:creationId xmlns:p14="http://schemas.microsoft.com/office/powerpoint/2010/main" val="263104162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FDB181-0599-47F2-8FD6-3EA96A3A7349}"/>
              </a:ext>
            </a:extLst>
          </p:cNvPr>
          <p:cNvSpPr/>
          <p:nvPr/>
        </p:nvSpPr>
        <p:spPr>
          <a:xfrm>
            <a:off x="371061" y="681852"/>
            <a:ext cx="1394228"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Install </a:t>
            </a:r>
            <a:r>
              <a:rPr lang="en-US" sz="1400" dirty="0" err="1">
                <a:solidFill>
                  <a:prstClr val="white"/>
                </a:solidFill>
                <a:latin typeface="Calibri" panose="020F0502020204030204" pitchFamily="34" charset="0"/>
                <a:cs typeface="Calibri" panose="020F0502020204030204" pitchFamily="34" charset="0"/>
              </a:rPr>
              <a:t>virtualenv</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ECF2EFA5-AA0A-4FAF-B1A6-88B3158F875B}"/>
              </a:ext>
            </a:extLst>
          </p:cNvPr>
          <p:cNvSpPr/>
          <p:nvPr/>
        </p:nvSpPr>
        <p:spPr>
          <a:xfrm>
            <a:off x="1908422" y="982791"/>
            <a:ext cx="4572000" cy="307777"/>
          </a:xfrm>
          <a:prstGeom prst="rect">
            <a:avLst/>
          </a:prstGeom>
        </p:spPr>
        <p:txBody>
          <a:bodyPr>
            <a:spAutoFit/>
          </a:bodyPr>
          <a:lstStyle/>
          <a:p>
            <a:pPr lvl="0">
              <a:spcAft>
                <a:spcPts val="800"/>
              </a:spcAft>
            </a:pP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pip install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virtualenv</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--upgrade --user</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27449187-80DA-4778-A54A-A02FF0D60EE8}"/>
              </a:ext>
            </a:extLst>
          </p:cNvPr>
          <p:cNvSpPr/>
          <p:nvPr/>
        </p:nvSpPr>
        <p:spPr>
          <a:xfrm>
            <a:off x="323436" y="1290568"/>
            <a:ext cx="2998000"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Create a new virtual environment with</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34462BE7-586C-476A-A1E2-C73752E831FD}"/>
              </a:ext>
            </a:extLst>
          </p:cNvPr>
          <p:cNvSpPr/>
          <p:nvPr/>
        </p:nvSpPr>
        <p:spPr>
          <a:xfrm>
            <a:off x="1908422" y="1543140"/>
            <a:ext cx="4572000" cy="307777"/>
          </a:xfrm>
          <a:prstGeom prst="rect">
            <a:avLst/>
          </a:prstGeom>
        </p:spPr>
        <p:txBody>
          <a:bodyPr>
            <a:spAutoFit/>
          </a:bodyPr>
          <a:lstStyle/>
          <a:p>
            <a:pPr lvl="0">
              <a:spcAft>
                <a:spcPts val="800"/>
              </a:spcAft>
            </a:pPr>
            <a:r>
              <a:rPr lang="pt-BR"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virtualenv --python=python3 ~/virtual-python3</a:t>
            </a:r>
            <a:endParaRPr kumimoji="0" lang="en-US" sz="1400" b="0" i="1" u="none" strike="noStrike" kern="1200" cap="none" spc="0" normalizeH="0" baseline="0" noProof="0" dirty="0">
              <a:ln>
                <a:noFill/>
              </a:ln>
              <a:solidFill>
                <a:srgbClr val="FFAB40">
                  <a:lumMod val="75000"/>
                </a:srgbClr>
              </a:solidFill>
              <a:effectLst/>
              <a:uLnTx/>
              <a:uFillTx/>
              <a:latin typeface="Arial"/>
            </a:endParaRPr>
          </a:p>
        </p:txBody>
      </p:sp>
      <p:sp>
        <p:nvSpPr>
          <p:cNvPr id="17" name="Rectangle 16">
            <a:extLst>
              <a:ext uri="{FF2B5EF4-FFF2-40B4-BE49-F238E27FC236}">
                <a16:creationId xmlns:a16="http://schemas.microsoft.com/office/drawing/2014/main" id="{3D561095-A015-4FE0-A220-6087C5223439}"/>
              </a:ext>
            </a:extLst>
          </p:cNvPr>
          <p:cNvSpPr/>
          <p:nvPr/>
        </p:nvSpPr>
        <p:spPr>
          <a:xfrm>
            <a:off x="323436" y="1748964"/>
            <a:ext cx="3918958"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Activate your new python virtual environment with</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FA0C96C0-66FD-4CFC-B03A-25BFF1C6783E}"/>
              </a:ext>
            </a:extLst>
          </p:cNvPr>
          <p:cNvSpPr/>
          <p:nvPr/>
        </p:nvSpPr>
        <p:spPr>
          <a:xfrm>
            <a:off x="1908422" y="2001536"/>
            <a:ext cx="4572000" cy="307777"/>
          </a:xfrm>
          <a:prstGeom prst="rect">
            <a:avLst/>
          </a:prstGeom>
        </p:spPr>
        <p:txBody>
          <a:bodyPr>
            <a:spAutoFit/>
          </a:bodyPr>
          <a:lstStyle/>
          <a:p>
            <a:pPr lvl="0">
              <a:spcAft>
                <a:spcPts val="800"/>
              </a:spcAft>
            </a:pPr>
            <a:r>
              <a:rPr lang="pt-BR"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source ~/virtual-python3/bin/activate</a:t>
            </a:r>
            <a:endParaRPr kumimoji="0" lang="en-US" sz="1400" b="0" i="1" u="none" strike="noStrike" kern="1200" cap="none" spc="0" normalizeH="0" baseline="0" noProof="0" dirty="0">
              <a:ln>
                <a:noFill/>
              </a:ln>
              <a:solidFill>
                <a:srgbClr val="FFAB40">
                  <a:lumMod val="75000"/>
                </a:srgbClr>
              </a:solidFill>
              <a:effectLst/>
              <a:uLnTx/>
              <a:uFillTx/>
              <a:latin typeface="Arial"/>
            </a:endParaRPr>
          </a:p>
        </p:txBody>
      </p:sp>
      <p:sp>
        <p:nvSpPr>
          <p:cNvPr id="19" name="Rectangle 18">
            <a:extLst>
              <a:ext uri="{FF2B5EF4-FFF2-40B4-BE49-F238E27FC236}">
                <a16:creationId xmlns:a16="http://schemas.microsoft.com/office/drawing/2014/main" id="{CC20E39B-4F29-468E-B7F2-85B7EC0D4EC2}"/>
              </a:ext>
            </a:extLst>
          </p:cNvPr>
          <p:cNvSpPr/>
          <p:nvPr/>
        </p:nvSpPr>
        <p:spPr>
          <a:xfrm>
            <a:off x="323436" y="2199587"/>
            <a:ext cx="3287118"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Next, start the installation using pip3 with:</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8E2CC73F-A253-4CBF-AD1C-429D769BB404}"/>
              </a:ext>
            </a:extLst>
          </p:cNvPr>
          <p:cNvSpPr/>
          <p:nvPr/>
        </p:nvSpPr>
        <p:spPr>
          <a:xfrm>
            <a:off x="1908422" y="2462370"/>
            <a:ext cx="4572000" cy="307777"/>
          </a:xfrm>
          <a:prstGeom prst="rect">
            <a:avLst/>
          </a:prstGeom>
        </p:spPr>
        <p:txBody>
          <a:bodyPr>
            <a:spAutoFit/>
          </a:bodyPr>
          <a:lstStyle/>
          <a:p>
            <a:pPr lvl="0">
              <a:spcAft>
                <a:spcPts val="800"/>
              </a:spcAft>
            </a:pPr>
            <a:r>
              <a:rPr lang="pt-BR"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pip3 install -U objection</a:t>
            </a:r>
            <a:endParaRPr kumimoji="0" lang="en-US" sz="1400" b="0" i="1" u="none" strike="noStrike" kern="1200" cap="none" spc="0" normalizeH="0" baseline="0" noProof="0" dirty="0">
              <a:ln>
                <a:noFill/>
              </a:ln>
              <a:solidFill>
                <a:srgbClr val="FFAB40">
                  <a:lumMod val="75000"/>
                </a:srgbClr>
              </a:solidFill>
              <a:effectLst/>
              <a:uLnTx/>
              <a:uFillTx/>
              <a:latin typeface="Arial"/>
            </a:endParaRPr>
          </a:p>
        </p:txBody>
      </p:sp>
      <p:sp>
        <p:nvSpPr>
          <p:cNvPr id="21" name="Rectangle 20">
            <a:extLst>
              <a:ext uri="{FF2B5EF4-FFF2-40B4-BE49-F238E27FC236}">
                <a16:creationId xmlns:a16="http://schemas.microsoft.com/office/drawing/2014/main" id="{8C973AEA-9BFA-49A1-984F-FB79A2E75C44}"/>
              </a:ext>
            </a:extLst>
          </p:cNvPr>
          <p:cNvSpPr/>
          <p:nvPr/>
        </p:nvSpPr>
        <p:spPr>
          <a:xfrm>
            <a:off x="323436" y="2666070"/>
            <a:ext cx="3323282"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Upgrade Frida tools in virtual environment </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59424772-EB67-4287-84BA-F28C68E59766}"/>
              </a:ext>
            </a:extLst>
          </p:cNvPr>
          <p:cNvSpPr/>
          <p:nvPr/>
        </p:nvSpPr>
        <p:spPr>
          <a:xfrm>
            <a:off x="1908422" y="2928853"/>
            <a:ext cx="4572000" cy="307777"/>
          </a:xfrm>
          <a:prstGeom prst="rect">
            <a:avLst/>
          </a:prstGeom>
        </p:spPr>
        <p:txBody>
          <a:bodyPr>
            <a:spAutoFit/>
          </a:bodyPr>
          <a:lstStyle/>
          <a:p>
            <a:pPr lvl="0">
              <a:spcAft>
                <a:spcPts val="800"/>
              </a:spcAft>
            </a:pPr>
            <a:r>
              <a:rPr lang="pt-BR"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pip install frida - upgrade</a:t>
            </a:r>
            <a:endParaRPr kumimoji="0" lang="en-US" sz="1400" b="0" i="1" u="none" strike="noStrike" kern="1200" cap="none" spc="0" normalizeH="0" baseline="0" noProof="0" dirty="0">
              <a:ln>
                <a:noFill/>
              </a:ln>
              <a:solidFill>
                <a:srgbClr val="FFAB40">
                  <a:lumMod val="75000"/>
                </a:srgbClr>
              </a:solidFill>
              <a:effectLst/>
              <a:uLnTx/>
              <a:uFillTx/>
              <a:latin typeface="Arial"/>
            </a:endParaRPr>
          </a:p>
        </p:txBody>
      </p:sp>
      <p:sp>
        <p:nvSpPr>
          <p:cNvPr id="13" name="Rectangle 12">
            <a:extLst>
              <a:ext uri="{FF2B5EF4-FFF2-40B4-BE49-F238E27FC236}">
                <a16:creationId xmlns:a16="http://schemas.microsoft.com/office/drawing/2014/main" id="{BF55B972-385C-473F-BC73-F5A05831876E}"/>
              </a:ext>
            </a:extLst>
          </p:cNvPr>
          <p:cNvSpPr/>
          <p:nvPr/>
        </p:nvSpPr>
        <p:spPr>
          <a:xfrm>
            <a:off x="371061" y="196334"/>
            <a:ext cx="1751377" cy="307777"/>
          </a:xfrm>
          <a:prstGeom prst="rect">
            <a:avLst/>
          </a:prstGeom>
        </p:spPr>
        <p:txBody>
          <a:bodyPr wrap="none">
            <a:spAutoFit/>
          </a:bodyPr>
          <a:lstStyle/>
          <a:p>
            <a:pPr lvl="0"/>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Installation Objection</a:t>
            </a:r>
            <a:endParaRPr kumimoji="0" lang="en-US" sz="1400" b="0" i="0" u="none" strike="noStrike" kern="1200" cap="none" spc="0" normalizeH="0" baseline="0" noProof="0" dirty="0">
              <a:ln>
                <a:noFill/>
              </a:ln>
              <a:solidFill>
                <a:prstClr val="white"/>
              </a:solidFill>
              <a:effectLst/>
              <a:uLnTx/>
              <a:uFillTx/>
              <a:latin typeface="Arial"/>
            </a:endParaRPr>
          </a:p>
        </p:txBody>
      </p:sp>
      <p:pic>
        <p:nvPicPr>
          <p:cNvPr id="3" name="Picture 2">
            <a:extLst>
              <a:ext uri="{FF2B5EF4-FFF2-40B4-BE49-F238E27FC236}">
                <a16:creationId xmlns:a16="http://schemas.microsoft.com/office/drawing/2014/main" id="{7BD355D6-9BDE-4625-B4AB-87018AF33F25}"/>
              </a:ext>
            </a:extLst>
          </p:cNvPr>
          <p:cNvPicPr>
            <a:picLocks noChangeAspect="1"/>
          </p:cNvPicPr>
          <p:nvPr/>
        </p:nvPicPr>
        <p:blipFill>
          <a:blip r:embed="rId3"/>
          <a:stretch>
            <a:fillRect/>
          </a:stretch>
        </p:blipFill>
        <p:spPr>
          <a:xfrm>
            <a:off x="4261474" y="2309313"/>
            <a:ext cx="4437895" cy="2599979"/>
          </a:xfrm>
          <a:prstGeom prst="rect">
            <a:avLst/>
          </a:prstGeom>
        </p:spPr>
      </p:pic>
    </p:spTree>
    <p:extLst>
      <p:ext uri="{BB962C8B-B14F-4D97-AF65-F5344CB8AC3E}">
        <p14:creationId xmlns:p14="http://schemas.microsoft.com/office/powerpoint/2010/main" val="184608280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F2EFA5-AA0A-4FAF-B1A6-88B3158F875B}"/>
              </a:ext>
            </a:extLst>
          </p:cNvPr>
          <p:cNvSpPr/>
          <p:nvPr/>
        </p:nvSpPr>
        <p:spPr>
          <a:xfrm>
            <a:off x="1908422" y="534888"/>
            <a:ext cx="4572000" cy="307777"/>
          </a:xfrm>
          <a:prstGeom prst="rect">
            <a:avLst/>
          </a:prstGeom>
        </p:spPr>
        <p:txBody>
          <a:bodyPr>
            <a:spAutoFit/>
          </a:bodyPr>
          <a:lstStyle/>
          <a:p>
            <a:pPr lvl="0">
              <a:spcAft>
                <a:spcPts val="800"/>
              </a:spcAft>
            </a:pP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adb</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install diva-</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beta.apk</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27449187-80DA-4778-A54A-A02FF0D60EE8}"/>
              </a:ext>
            </a:extLst>
          </p:cNvPr>
          <p:cNvSpPr/>
          <p:nvPr/>
        </p:nvSpPr>
        <p:spPr>
          <a:xfrm>
            <a:off x="323436" y="869737"/>
            <a:ext cx="2817329" cy="523220"/>
          </a:xfrm>
          <a:prstGeom prst="rect">
            <a:avLst/>
          </a:prstGeom>
        </p:spPr>
        <p:txBody>
          <a:bodyPr wrap="square">
            <a:spAutoFit/>
          </a:bodyPr>
          <a:lstStyle/>
          <a:p>
            <a:pPr lvl="0"/>
            <a:r>
              <a:rPr lang="en-US" sz="1400" dirty="0">
                <a:solidFill>
                  <a:prstClr val="white"/>
                </a:solidFill>
                <a:latin typeface="Calibri" panose="020F0502020204030204" pitchFamily="34" charset="0"/>
                <a:cs typeface="Calibri" panose="020F0502020204030204" pitchFamily="34" charset="0"/>
              </a:rPr>
              <a:t>Run diva application on device and save some data:</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BF55B972-385C-473F-BC73-F5A05831876E}"/>
              </a:ext>
            </a:extLst>
          </p:cNvPr>
          <p:cNvSpPr/>
          <p:nvPr/>
        </p:nvSpPr>
        <p:spPr>
          <a:xfrm>
            <a:off x="371061" y="196334"/>
            <a:ext cx="2992614" cy="307777"/>
          </a:xfrm>
          <a:prstGeom prst="rect">
            <a:avLst/>
          </a:prstGeom>
        </p:spPr>
        <p:txBody>
          <a:bodyPr wrap="none">
            <a:spAutoFit/>
          </a:bodyPr>
          <a:lstStyle/>
          <a:p>
            <a:r>
              <a:rPr lang="en-US" sz="1400" dirty="0">
                <a:solidFill>
                  <a:prstClr val="white"/>
                </a:solidFill>
                <a:latin typeface="Calibri" panose="020F0502020204030204" pitchFamily="34" charset="0"/>
                <a:cs typeface="Calibri" panose="020F0502020204030204" pitchFamily="34" charset="0"/>
              </a:rPr>
              <a:t>Install DIVA-Beta application on device</a:t>
            </a:r>
          </a:p>
        </p:txBody>
      </p:sp>
      <p:pic>
        <p:nvPicPr>
          <p:cNvPr id="23" name="Picture 22" descr="https://lh6.googleusercontent.com/T_D5Mc6IKwux21-0vKg8OwMb2jrqo45NFoEnEfM7jzBatbWyXfqBiUY7fMjkSL0ywr4g-VFjyVkYoPgpZG0ExDcaJgDir9lwHjr_fc71rH2NIOhrnFRpaSidUxfBvXDSVn9H5yOd">
            <a:extLst>
              <a:ext uri="{FF2B5EF4-FFF2-40B4-BE49-F238E27FC236}">
                <a16:creationId xmlns:a16="http://schemas.microsoft.com/office/drawing/2014/main" id="{325ADFA2-5344-4554-AE0B-78D27E5BE1E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92970" y="842665"/>
            <a:ext cx="2951798" cy="4235544"/>
          </a:xfrm>
          <a:prstGeom prst="rect">
            <a:avLst/>
          </a:prstGeom>
          <a:noFill/>
          <a:ln>
            <a:noFill/>
          </a:ln>
        </p:spPr>
      </p:pic>
      <p:pic>
        <p:nvPicPr>
          <p:cNvPr id="6" name="Picture 5">
            <a:extLst>
              <a:ext uri="{FF2B5EF4-FFF2-40B4-BE49-F238E27FC236}">
                <a16:creationId xmlns:a16="http://schemas.microsoft.com/office/drawing/2014/main" id="{8A8D5EC0-43CC-463D-9753-B03AEA1BBE7D}"/>
              </a:ext>
            </a:extLst>
          </p:cNvPr>
          <p:cNvPicPr>
            <a:picLocks noChangeAspect="1"/>
          </p:cNvPicPr>
          <p:nvPr/>
        </p:nvPicPr>
        <p:blipFill>
          <a:blip r:embed="rId4"/>
          <a:stretch>
            <a:fillRect/>
          </a:stretch>
        </p:blipFill>
        <p:spPr>
          <a:xfrm>
            <a:off x="6480422" y="842665"/>
            <a:ext cx="2374098" cy="4087144"/>
          </a:xfrm>
          <a:prstGeom prst="rect">
            <a:avLst/>
          </a:prstGeom>
        </p:spPr>
      </p:pic>
    </p:spTree>
    <p:extLst>
      <p:ext uri="{BB962C8B-B14F-4D97-AF65-F5344CB8AC3E}">
        <p14:creationId xmlns:p14="http://schemas.microsoft.com/office/powerpoint/2010/main" val="128338199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F2EFA5-AA0A-4FAF-B1A6-88B3158F875B}"/>
              </a:ext>
            </a:extLst>
          </p:cNvPr>
          <p:cNvSpPr/>
          <p:nvPr/>
        </p:nvSpPr>
        <p:spPr>
          <a:xfrm>
            <a:off x="1908422" y="534888"/>
            <a:ext cx="4572000" cy="307777"/>
          </a:xfrm>
          <a:prstGeom prst="rect">
            <a:avLst/>
          </a:prstGeom>
        </p:spPr>
        <p:txBody>
          <a:bodyPr>
            <a:spAutoFit/>
          </a:bodyPr>
          <a:lstStyle/>
          <a:p>
            <a:pPr lvl="0">
              <a:spcAft>
                <a:spcPts val="800"/>
              </a:spcAft>
            </a:pP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frida-ps</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-U | grep diva</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BF55B972-385C-473F-BC73-F5A05831876E}"/>
              </a:ext>
            </a:extLst>
          </p:cNvPr>
          <p:cNvSpPr/>
          <p:nvPr/>
        </p:nvSpPr>
        <p:spPr>
          <a:xfrm>
            <a:off x="371061" y="196334"/>
            <a:ext cx="1924181"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Find out package name: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C745D5F3-CCDD-4BAA-8881-90934A5E3162}"/>
              </a:ext>
            </a:extLst>
          </p:cNvPr>
          <p:cNvPicPr>
            <a:picLocks noChangeAspect="1"/>
          </p:cNvPicPr>
          <p:nvPr/>
        </p:nvPicPr>
        <p:blipFill>
          <a:blip r:embed="rId3"/>
          <a:stretch>
            <a:fillRect/>
          </a:stretch>
        </p:blipFill>
        <p:spPr>
          <a:xfrm>
            <a:off x="442912" y="995481"/>
            <a:ext cx="3838575" cy="371475"/>
          </a:xfrm>
          <a:prstGeom prst="rect">
            <a:avLst/>
          </a:prstGeom>
        </p:spPr>
      </p:pic>
      <p:sp>
        <p:nvSpPr>
          <p:cNvPr id="8" name="Rectangle 7">
            <a:extLst>
              <a:ext uri="{FF2B5EF4-FFF2-40B4-BE49-F238E27FC236}">
                <a16:creationId xmlns:a16="http://schemas.microsoft.com/office/drawing/2014/main" id="{324DB948-47DB-4AFB-B56C-A96E7DB1B07E}"/>
              </a:ext>
            </a:extLst>
          </p:cNvPr>
          <p:cNvSpPr/>
          <p:nvPr/>
        </p:nvSpPr>
        <p:spPr>
          <a:xfrm>
            <a:off x="1908422" y="1700866"/>
            <a:ext cx="4572000" cy="307777"/>
          </a:xfrm>
          <a:prstGeom prst="rect">
            <a:avLst/>
          </a:prstGeom>
        </p:spPr>
        <p:txBody>
          <a:bodyPr>
            <a:spAutoFit/>
          </a:bodyPr>
          <a:lstStyle/>
          <a:p>
            <a:pPr lvl="0">
              <a:spcAft>
                <a:spcPts val="800"/>
              </a:spcAft>
            </a:pP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objection --gadget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jakhar.aseem.diva</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explore</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925A696B-56F5-4985-9C9B-59878F2A2009}"/>
              </a:ext>
            </a:extLst>
          </p:cNvPr>
          <p:cNvSpPr/>
          <p:nvPr/>
        </p:nvSpPr>
        <p:spPr>
          <a:xfrm>
            <a:off x="371061" y="1362312"/>
            <a:ext cx="3655168"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Injection objection gadget in testing application</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8CC31C9-AEF2-4CF6-9456-423EAC373807}"/>
              </a:ext>
            </a:extLst>
          </p:cNvPr>
          <p:cNvPicPr>
            <a:picLocks noChangeAspect="1"/>
          </p:cNvPicPr>
          <p:nvPr/>
        </p:nvPicPr>
        <p:blipFill>
          <a:blip r:embed="rId4"/>
          <a:stretch>
            <a:fillRect/>
          </a:stretch>
        </p:blipFill>
        <p:spPr>
          <a:xfrm>
            <a:off x="442912" y="2342553"/>
            <a:ext cx="6640080" cy="2266059"/>
          </a:xfrm>
          <a:prstGeom prst="rect">
            <a:avLst/>
          </a:prstGeom>
        </p:spPr>
      </p:pic>
    </p:spTree>
    <p:extLst>
      <p:ext uri="{BB962C8B-B14F-4D97-AF65-F5344CB8AC3E}">
        <p14:creationId xmlns:p14="http://schemas.microsoft.com/office/powerpoint/2010/main" val="33893263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F2EFA5-AA0A-4FAF-B1A6-88B3158F875B}"/>
              </a:ext>
            </a:extLst>
          </p:cNvPr>
          <p:cNvSpPr/>
          <p:nvPr/>
        </p:nvSpPr>
        <p:spPr>
          <a:xfrm>
            <a:off x="1908422" y="340662"/>
            <a:ext cx="45720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env</a:t>
            </a:r>
          </a:p>
        </p:txBody>
      </p:sp>
      <p:sp>
        <p:nvSpPr>
          <p:cNvPr id="13" name="Rectangle 12">
            <a:extLst>
              <a:ext uri="{FF2B5EF4-FFF2-40B4-BE49-F238E27FC236}">
                <a16:creationId xmlns:a16="http://schemas.microsoft.com/office/drawing/2014/main" id="{BF55B972-385C-473F-BC73-F5A05831876E}"/>
              </a:ext>
            </a:extLst>
          </p:cNvPr>
          <p:cNvSpPr/>
          <p:nvPr/>
        </p:nvSpPr>
        <p:spPr>
          <a:xfrm>
            <a:off x="371061" y="91559"/>
            <a:ext cx="3299173" cy="307777"/>
          </a:xfrm>
          <a:prstGeom prst="rect">
            <a:avLst/>
          </a:prstGeom>
        </p:spPr>
        <p:txBody>
          <a:bodyPr wrap="square">
            <a:spAutoFit/>
          </a:bodyPr>
          <a:lstStyle/>
          <a:p>
            <a:pPr lvl="0"/>
            <a:r>
              <a:rPr lang="en-US" sz="1400" dirty="0">
                <a:solidFill>
                  <a:prstClr val="white"/>
                </a:solidFill>
                <a:latin typeface="Calibri" panose="020F0502020204030204" pitchFamily="34" charset="0"/>
                <a:cs typeface="Calibri" panose="020F0502020204030204" pitchFamily="34" charset="0"/>
              </a:rPr>
              <a:t>Explore environment using objection:</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C33178D1-8794-41D5-BFE7-9809CDABEC1D}"/>
              </a:ext>
            </a:extLst>
          </p:cNvPr>
          <p:cNvSpPr/>
          <p:nvPr/>
        </p:nvSpPr>
        <p:spPr>
          <a:xfrm>
            <a:off x="328053" y="1918077"/>
            <a:ext cx="1407758"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CD to cached file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2B72359F-C27B-4540-B184-18644DDDA64E}"/>
              </a:ext>
            </a:extLst>
          </p:cNvPr>
          <p:cNvSpPr/>
          <p:nvPr/>
        </p:nvSpPr>
        <p:spPr>
          <a:xfrm>
            <a:off x="1865414" y="3998498"/>
            <a:ext cx="4572000" cy="307777"/>
          </a:xfrm>
          <a:prstGeom prst="rect">
            <a:avLst/>
          </a:prstGeom>
        </p:spPr>
        <p:txBody>
          <a:bodyPr wrap="square">
            <a:spAutoFit/>
          </a:bodyPr>
          <a:lstStyle/>
          <a:p>
            <a:pPr lvl="0">
              <a:spcAft>
                <a:spcPts val="800"/>
              </a:spcAft>
            </a:pP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file download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divanotes.db</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80F232DB-6415-4311-BE1A-8C9BC9E74F75}"/>
              </a:ext>
            </a:extLst>
          </p:cNvPr>
          <p:cNvSpPr/>
          <p:nvPr/>
        </p:nvSpPr>
        <p:spPr>
          <a:xfrm>
            <a:off x="328053" y="3659944"/>
            <a:ext cx="3299173" cy="307777"/>
          </a:xfrm>
          <a:prstGeom prst="rect">
            <a:avLst/>
          </a:prstGeom>
        </p:spPr>
        <p:txBody>
          <a:bodyPr wrap="square">
            <a:spAutoFit/>
          </a:bodyPr>
          <a:lstStyle/>
          <a:p>
            <a:pPr lvl="0"/>
            <a:r>
              <a:rPr lang="en-US" sz="1400" dirty="0">
                <a:solidFill>
                  <a:prstClr val="white"/>
                </a:solidFill>
                <a:latin typeface="Calibri" panose="020F0502020204030204" pitchFamily="34" charset="0"/>
                <a:cs typeface="Calibri" panose="020F0502020204030204" pitchFamily="34" charset="0"/>
              </a:rPr>
              <a:t>Download file </a:t>
            </a:r>
            <a:r>
              <a:rPr lang="en-US" sz="1400" dirty="0" err="1">
                <a:solidFill>
                  <a:prstClr val="white"/>
                </a:solidFill>
                <a:latin typeface="Calibri" panose="020F0502020204030204" pitchFamily="34" charset="0"/>
                <a:cs typeface="Calibri" panose="020F0502020204030204" pitchFamily="34" charset="0"/>
              </a:rPr>
              <a:t>divanotes.db</a:t>
            </a:r>
            <a:r>
              <a:rPr lang="en-US" sz="1400" dirty="0">
                <a:solidFill>
                  <a:prstClr val="white"/>
                </a:solidFill>
                <a:latin typeface="Calibri" panose="020F0502020204030204" pitchFamily="34" charset="0"/>
                <a:cs typeface="Calibri" panose="020F0502020204030204" pitchFamily="34" charset="0"/>
              </a:rPr>
              <a:t>:</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D7627D7-498D-4ECE-9D9C-179D67B39E70}"/>
              </a:ext>
            </a:extLst>
          </p:cNvPr>
          <p:cNvPicPr>
            <a:picLocks noChangeAspect="1"/>
          </p:cNvPicPr>
          <p:nvPr/>
        </p:nvPicPr>
        <p:blipFill>
          <a:blip r:embed="rId3"/>
          <a:stretch>
            <a:fillRect/>
          </a:stretch>
        </p:blipFill>
        <p:spPr>
          <a:xfrm>
            <a:off x="328053" y="665505"/>
            <a:ext cx="5077239" cy="1288255"/>
          </a:xfrm>
          <a:prstGeom prst="rect">
            <a:avLst/>
          </a:prstGeom>
        </p:spPr>
      </p:pic>
      <p:pic>
        <p:nvPicPr>
          <p:cNvPr id="4" name="Picture 3">
            <a:extLst>
              <a:ext uri="{FF2B5EF4-FFF2-40B4-BE49-F238E27FC236}">
                <a16:creationId xmlns:a16="http://schemas.microsoft.com/office/drawing/2014/main" id="{E7498445-091E-49FD-B34D-A653536C7C1E}"/>
              </a:ext>
            </a:extLst>
          </p:cNvPr>
          <p:cNvPicPr>
            <a:picLocks noChangeAspect="1"/>
          </p:cNvPicPr>
          <p:nvPr/>
        </p:nvPicPr>
        <p:blipFill>
          <a:blip r:embed="rId4"/>
          <a:stretch>
            <a:fillRect/>
          </a:stretch>
        </p:blipFill>
        <p:spPr>
          <a:xfrm>
            <a:off x="328053" y="2241519"/>
            <a:ext cx="5077239" cy="1392573"/>
          </a:xfrm>
          <a:prstGeom prst="rect">
            <a:avLst/>
          </a:prstGeom>
        </p:spPr>
      </p:pic>
      <p:pic>
        <p:nvPicPr>
          <p:cNvPr id="6" name="Picture 5">
            <a:extLst>
              <a:ext uri="{FF2B5EF4-FFF2-40B4-BE49-F238E27FC236}">
                <a16:creationId xmlns:a16="http://schemas.microsoft.com/office/drawing/2014/main" id="{F5B6549C-FA52-4017-8E89-2DFF893E9FD4}"/>
              </a:ext>
            </a:extLst>
          </p:cNvPr>
          <p:cNvPicPr>
            <a:picLocks noChangeAspect="1"/>
          </p:cNvPicPr>
          <p:nvPr/>
        </p:nvPicPr>
        <p:blipFill>
          <a:blip r:embed="rId5"/>
          <a:stretch>
            <a:fillRect/>
          </a:stretch>
        </p:blipFill>
        <p:spPr>
          <a:xfrm>
            <a:off x="328053" y="4323240"/>
            <a:ext cx="5077239" cy="671252"/>
          </a:xfrm>
          <a:prstGeom prst="rect">
            <a:avLst/>
          </a:prstGeom>
        </p:spPr>
      </p:pic>
    </p:spTree>
    <p:extLst>
      <p:ext uri="{BB962C8B-B14F-4D97-AF65-F5344CB8AC3E}">
        <p14:creationId xmlns:p14="http://schemas.microsoft.com/office/powerpoint/2010/main" val="35444735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2939972" cy="742767"/>
          </a:xfrm>
          <a:prstGeom prst="rect">
            <a:avLst/>
          </a:prstGeom>
        </p:spPr>
        <p:txBody>
          <a:bodyPr wrap="none">
            <a:spAutoFit/>
          </a:bodyPr>
          <a:lstStyle/>
          <a:p>
            <a:pPr marL="12700" lvl="0">
              <a:lnSpc>
                <a:spcPts val="6200"/>
              </a:lnSpc>
            </a:pPr>
            <a:r>
              <a:rPr lang="fr-FR" b="1" dirty="0">
                <a:solidFill>
                  <a:srgbClr val="FFFFFF"/>
                </a:solidFill>
                <a:latin typeface="Times New Roman"/>
                <a:cs typeface="Times New Roman"/>
              </a:rPr>
              <a:t>Introduction to Android OS</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D416612-E22C-42D5-AED7-7C12C79C6938}"/>
              </a:ext>
            </a:extLst>
          </p:cNvPr>
          <p:cNvSpPr/>
          <p:nvPr/>
        </p:nvSpPr>
        <p:spPr>
          <a:xfrm>
            <a:off x="1216892" y="1319203"/>
            <a:ext cx="6307030" cy="2679580"/>
          </a:xfrm>
          <a:prstGeom prst="rect">
            <a:avLst/>
          </a:prstGeom>
        </p:spPr>
        <p:txBody>
          <a:bodyPr wrap="square">
            <a:spAutoFit/>
          </a:bodyPr>
          <a:lstStyle/>
          <a:p>
            <a:pPr marL="12700" lvl="0">
              <a:lnSpc>
                <a:spcPct val="150000"/>
              </a:lnSpc>
            </a:pPr>
            <a:r>
              <a:rPr lang="fr-FR" b="1" dirty="0">
                <a:solidFill>
                  <a:srgbClr val="FFFFFF"/>
                </a:solidFill>
                <a:latin typeface="Times New Roman"/>
                <a:cs typeface="Times New Roman"/>
              </a:rPr>
              <a:t>Android OS:</a:t>
            </a:r>
          </a:p>
          <a:p>
            <a:pPr marL="12700" lvl="0" algn="just">
              <a:lnSpc>
                <a:spcPct val="150000"/>
              </a:lnSpc>
            </a:pPr>
            <a:r>
              <a:rPr lang="en-US" sz="1600" dirty="0">
                <a:solidFill>
                  <a:srgbClr val="FFFFFF"/>
                </a:solidFill>
                <a:latin typeface="Times New Roman"/>
                <a:cs typeface="Times New Roman"/>
              </a:rPr>
              <a:t>Android is a mobile operating system based on a modified version of the Linux kernel and other open source software, designed primarily for touchscreen mobile devices such as smartphones and tablets. Android is developed by a consortium of developers known as the Open Handset Alliance, with the main contributor and commercial marketer being Google</a:t>
            </a:r>
          </a:p>
        </p:txBody>
      </p:sp>
    </p:spTree>
    <p:extLst>
      <p:ext uri="{BB962C8B-B14F-4D97-AF65-F5344CB8AC3E}">
        <p14:creationId xmlns:p14="http://schemas.microsoft.com/office/powerpoint/2010/main" val="395893117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F2EFA5-AA0A-4FAF-B1A6-88B3158F875B}"/>
              </a:ext>
            </a:extLst>
          </p:cNvPr>
          <p:cNvSpPr/>
          <p:nvPr/>
        </p:nvSpPr>
        <p:spPr>
          <a:xfrm>
            <a:off x="1908422" y="430113"/>
            <a:ext cx="4572000" cy="943848"/>
          </a:xfrm>
          <a:prstGeom prst="rect">
            <a:avLst/>
          </a:prstGeom>
        </p:spPr>
        <p:txBody>
          <a:bodyPr wrap="square">
            <a:spAutoFit/>
          </a:bodyPr>
          <a:lstStyle/>
          <a:p>
            <a:pPr lvl="0">
              <a:spcAft>
                <a:spcPts val="800"/>
              </a:spcAft>
            </a:pPr>
            <a:r>
              <a:rPr lang="fr-FR"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sqlite3 </a:t>
            </a:r>
            <a:r>
              <a:rPr lang="fr-FR"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divanotes.db</a:t>
            </a:r>
            <a:endParaRPr lang="fr-FR"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endParaRPr>
          </a:p>
          <a:p>
            <a:pPr lvl="0">
              <a:spcAft>
                <a:spcPts val="800"/>
              </a:spcAft>
            </a:pPr>
            <a:r>
              <a:rPr lang="fr-FR"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.tables</a:t>
            </a:r>
          </a:p>
          <a:p>
            <a:pPr lvl="0">
              <a:spcAft>
                <a:spcPts val="800"/>
              </a:spcAft>
            </a:pPr>
            <a:r>
              <a:rPr lang="fr-FR"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.dump notes</a:t>
            </a:r>
          </a:p>
        </p:txBody>
      </p:sp>
      <p:sp>
        <p:nvSpPr>
          <p:cNvPr id="13" name="Rectangle 12">
            <a:extLst>
              <a:ext uri="{FF2B5EF4-FFF2-40B4-BE49-F238E27FC236}">
                <a16:creationId xmlns:a16="http://schemas.microsoft.com/office/drawing/2014/main" id="{BF55B972-385C-473F-BC73-F5A05831876E}"/>
              </a:ext>
            </a:extLst>
          </p:cNvPr>
          <p:cNvSpPr/>
          <p:nvPr/>
        </p:nvSpPr>
        <p:spPr>
          <a:xfrm>
            <a:off x="371061" y="91559"/>
            <a:ext cx="6525039" cy="307777"/>
          </a:xfrm>
          <a:prstGeom prst="rect">
            <a:avLst/>
          </a:prstGeom>
        </p:spPr>
        <p:txBody>
          <a:bodyPr wrap="square">
            <a:spAutoFit/>
          </a:bodyPr>
          <a:lstStyle/>
          <a:p>
            <a:pPr lvl="0"/>
            <a:r>
              <a:rPr lang="en-US" sz="1400" dirty="0">
                <a:solidFill>
                  <a:prstClr val="white"/>
                </a:solidFill>
                <a:latin typeface="Calibri" panose="020F0502020204030204" pitchFamily="34" charset="0"/>
                <a:cs typeface="Calibri" panose="020F0502020204030204" pitchFamily="34" charset="0"/>
              </a:rPr>
              <a:t>We can connect to victim's database using sqlite3 and dump sensitive data</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1BCB7908-7CC1-47BF-9985-3803CDABAD27}"/>
              </a:ext>
            </a:extLst>
          </p:cNvPr>
          <p:cNvPicPr>
            <a:picLocks noChangeAspect="1"/>
          </p:cNvPicPr>
          <p:nvPr/>
        </p:nvPicPr>
        <p:blipFill>
          <a:blip r:embed="rId3"/>
          <a:stretch>
            <a:fillRect/>
          </a:stretch>
        </p:blipFill>
        <p:spPr>
          <a:xfrm>
            <a:off x="371061" y="1619250"/>
            <a:ext cx="5953539" cy="1710787"/>
          </a:xfrm>
          <a:prstGeom prst="rect">
            <a:avLst/>
          </a:prstGeom>
        </p:spPr>
      </p:pic>
    </p:spTree>
    <p:extLst>
      <p:ext uri="{BB962C8B-B14F-4D97-AF65-F5344CB8AC3E}">
        <p14:creationId xmlns:p14="http://schemas.microsoft.com/office/powerpoint/2010/main" val="338907808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E3FCC-CF48-4805-A46C-5E109E2E5882}"/>
              </a:ext>
            </a:extLst>
          </p:cNvPr>
          <p:cNvSpPr/>
          <p:nvPr/>
        </p:nvSpPr>
        <p:spPr>
          <a:xfrm>
            <a:off x="241406" y="316578"/>
            <a:ext cx="2113271" cy="387798"/>
          </a:xfrm>
          <a:prstGeom prst="rect">
            <a:avLst/>
          </a:prstGeom>
        </p:spPr>
        <p:txBody>
          <a:bodyPr wrap="none">
            <a:spAutoFit/>
          </a:bodyPr>
          <a:lstStyle/>
          <a:p>
            <a:pPr marL="66674" marR="0" lvl="0" indent="0" algn="l" defTabSz="914400" rtl="0" eaLnBrk="1" fontAlgn="auto" latinLnBrk="0" hangingPunct="1">
              <a:lnSpc>
                <a:spcPct val="95825"/>
              </a:lnSpc>
              <a:spcBef>
                <a:spcPts val="0"/>
              </a:spcBef>
              <a:spcAft>
                <a:spcPts val="0"/>
              </a:spcAft>
              <a:buClrTx/>
              <a:buSzTx/>
              <a:buFontTx/>
              <a:buNone/>
              <a:tabLst/>
              <a:defRPr/>
            </a:pPr>
            <a:r>
              <a:rPr kumimoji="0" lang="en-US" sz="2000" b="1" i="0" u="none" strike="noStrike" kern="1200" cap="none" spc="42" normalizeH="0" baseline="0" noProof="0" dirty="0">
                <a:ln>
                  <a:noFill/>
                </a:ln>
                <a:solidFill>
                  <a:prstClr val="white"/>
                </a:solidFill>
                <a:effectLst/>
                <a:uLnTx/>
                <a:uFillTx/>
                <a:latin typeface="Times New Roman"/>
                <a:cs typeface="Times New Roman"/>
              </a:rPr>
              <a:t>Best practice(s):</a:t>
            </a:r>
            <a:endParaRPr kumimoji="0" lang="en-US" sz="2000" b="0" i="0" u="none" strike="noStrike" kern="1200" cap="none" spc="0" normalizeH="0" baseline="0" noProof="0" dirty="0">
              <a:ln>
                <a:noFill/>
              </a:ln>
              <a:solidFill>
                <a:prstClr val="white"/>
              </a:solidFill>
              <a:effectLst/>
              <a:uLnTx/>
              <a:uFillTx/>
              <a:latin typeface="Times New Roman"/>
              <a:cs typeface="Times New Roman"/>
            </a:endParaRPr>
          </a:p>
        </p:txBody>
      </p:sp>
      <p:sp>
        <p:nvSpPr>
          <p:cNvPr id="7" name="object 3">
            <a:extLst>
              <a:ext uri="{FF2B5EF4-FFF2-40B4-BE49-F238E27FC236}">
                <a16:creationId xmlns:a16="http://schemas.microsoft.com/office/drawing/2014/main" id="{AFE6C4D7-62A7-47E4-AC57-6EE72F0CFDF7}"/>
              </a:ext>
            </a:extLst>
          </p:cNvPr>
          <p:cNvSpPr txBox="1"/>
          <p:nvPr/>
        </p:nvSpPr>
        <p:spPr>
          <a:xfrm>
            <a:off x="241406" y="1066975"/>
            <a:ext cx="7877051" cy="2237550"/>
          </a:xfrm>
          <a:prstGeom prst="rect">
            <a:avLst/>
          </a:prstGeom>
        </p:spPr>
        <p:txBody>
          <a:bodyPr wrap="square" lIns="0" tIns="14605" rIns="0" bIns="0" rtlCol="0">
            <a:noAutofit/>
          </a:bodyPr>
          <a:lstStyle/>
          <a:p>
            <a:pPr marL="85724" lvl="0">
              <a:lnSpc>
                <a:spcPct val="95825"/>
              </a:lnSpc>
            </a:pPr>
            <a:r>
              <a:rPr lang="en-US" sz="2000" spc="102" dirty="0">
                <a:solidFill>
                  <a:srgbClr val="0099FF"/>
                </a:solidFill>
                <a:latin typeface="Times New Roman"/>
                <a:cs typeface="Times New Roman"/>
              </a:rPr>
              <a:t>Implement secure data storage</a:t>
            </a:r>
            <a:endParaRPr lang="en-US" sz="2000" dirty="0">
              <a:solidFill>
                <a:prstClr val="black"/>
              </a:solidFill>
              <a:latin typeface="Times New Roman"/>
              <a:cs typeface="Times New Roman"/>
            </a:endParaRPr>
          </a:p>
          <a:p>
            <a:pPr marL="85724" marR="494096" lvl="0" algn="just">
              <a:lnSpc>
                <a:spcPts val="1609"/>
              </a:lnSpc>
              <a:spcBef>
                <a:spcPts val="60"/>
              </a:spcBef>
            </a:pPr>
            <a:r>
              <a:rPr lang="en-US" sz="1600" spc="43" dirty="0">
                <a:solidFill>
                  <a:schemeClr val="bg1"/>
                </a:solidFill>
                <a:latin typeface="Times New Roman"/>
                <a:cs typeface="Times New Roman"/>
              </a:rPr>
              <a:t>Transmit and display but do not persist to memory. Ensure that an analog leak does not present itself </a:t>
            </a:r>
            <a:r>
              <a:rPr lang="en-US" sz="1600" spc="37" dirty="0">
                <a:solidFill>
                  <a:schemeClr val="bg1"/>
                </a:solidFill>
                <a:latin typeface="Times New Roman"/>
                <a:cs typeface="Times New Roman"/>
              </a:rPr>
              <a:t>where screenshots of the data are written to disk. Store only in RAM (clear at application close).</a:t>
            </a:r>
            <a:endParaRPr lang="en-US" sz="1600" dirty="0">
              <a:solidFill>
                <a:schemeClr val="bg1"/>
              </a:solidFill>
              <a:latin typeface="Times New Roman"/>
              <a:cs typeface="Times New Roman"/>
            </a:endParaRPr>
          </a:p>
          <a:p>
            <a:pPr marL="85724" lvl="0" algn="just">
              <a:lnSpc>
                <a:spcPct val="95825"/>
              </a:lnSpc>
              <a:spcBef>
                <a:spcPts val="1552"/>
              </a:spcBef>
            </a:pPr>
            <a:r>
              <a:rPr lang="en-US" sz="1400" u="sng" spc="68" dirty="0">
                <a:solidFill>
                  <a:srgbClr val="1155CC"/>
                </a:solidFill>
                <a:latin typeface="Times New Roman"/>
                <a:cs typeface="Times New Roman"/>
              </a:rPr>
              <a:t>Android/iOS Full Database Encryption - http://sqlcipher.net/</a:t>
            </a:r>
            <a:endParaRPr lang="en-US" sz="1400" dirty="0">
              <a:solidFill>
                <a:prstClr val="black"/>
              </a:solidFill>
              <a:latin typeface="Times New Roman"/>
              <a:cs typeface="Times New Roman"/>
            </a:endParaRPr>
          </a:p>
        </p:txBody>
      </p:sp>
    </p:spTree>
    <p:extLst>
      <p:ext uri="{BB962C8B-B14F-4D97-AF65-F5344CB8AC3E}">
        <p14:creationId xmlns:p14="http://schemas.microsoft.com/office/powerpoint/2010/main" val="117681366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11">
            <a:extLst>
              <a:ext uri="{FF2B5EF4-FFF2-40B4-BE49-F238E27FC236}">
                <a16:creationId xmlns:a16="http://schemas.microsoft.com/office/drawing/2014/main" id="{C086EF82-694C-4CA1-B574-B2C7C98B0C9D}"/>
              </a:ext>
            </a:extLst>
          </p:cNvPr>
          <p:cNvSpPr txBox="1"/>
          <p:nvPr/>
        </p:nvSpPr>
        <p:spPr>
          <a:xfrm>
            <a:off x="837663" y="1147650"/>
            <a:ext cx="2647950" cy="2465700"/>
          </a:xfrm>
          <a:prstGeom prst="rect">
            <a:avLst/>
          </a:prstGeom>
        </p:spPr>
        <p:txBody>
          <a:bodyPr wrap="square" lIns="0" tIns="123285" rIns="0" bIns="0" rtlCol="0">
            <a:noAutofit/>
          </a:bodyPr>
          <a:lstStyle/>
          <a:p>
            <a:pPr marL="85724" marR="0" lvl="0" indent="0" algn="l" defTabSz="914400" rtl="0" eaLnBrk="1" fontAlgn="auto" latinLnBrk="0" hangingPunct="1">
              <a:lnSpc>
                <a:spcPts val="19415"/>
              </a:lnSpc>
              <a:spcBef>
                <a:spcPts val="0"/>
              </a:spcBef>
              <a:spcAft>
                <a:spcPts val="0"/>
              </a:spcAft>
              <a:buClrTx/>
              <a:buSzTx/>
              <a:buFontTx/>
              <a:buNone/>
              <a:tabLst/>
              <a:defRPr/>
            </a:pPr>
            <a:r>
              <a:rPr kumimoji="0" lang="en-US" sz="41250" b="1" i="0" u="none" strike="noStrike" kern="1200" cap="none" spc="2061" normalizeH="0" baseline="-12333" noProof="0" dirty="0">
                <a:ln>
                  <a:noFill/>
                </a:ln>
                <a:solidFill>
                  <a:srgbClr val="FFFFFF"/>
                </a:solidFill>
                <a:effectLst/>
                <a:uLnTx/>
                <a:uFillTx/>
                <a:latin typeface="Times New Roman"/>
                <a:cs typeface="Times New Roman"/>
              </a:rPr>
              <a:t>3</a:t>
            </a:r>
            <a:endParaRPr kumimoji="0" sz="275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7" name="object 15">
            <a:extLst>
              <a:ext uri="{FF2B5EF4-FFF2-40B4-BE49-F238E27FC236}">
                <a16:creationId xmlns:a16="http://schemas.microsoft.com/office/drawing/2014/main" id="{97B7B7DD-9F3D-4345-BC64-618620BB673B}"/>
              </a:ext>
            </a:extLst>
          </p:cNvPr>
          <p:cNvSpPr txBox="1"/>
          <p:nvPr/>
        </p:nvSpPr>
        <p:spPr>
          <a:xfrm>
            <a:off x="2868086" y="1829750"/>
            <a:ext cx="5438251" cy="1889875"/>
          </a:xfrm>
          <a:prstGeom prst="rect">
            <a:avLst/>
          </a:prstGeom>
        </p:spPr>
        <p:txBody>
          <a:bodyPr wrap="square" lIns="0" tIns="39370" rIns="0" bIns="0" rtlCol="0">
            <a:noAutofit/>
          </a:bodyPr>
          <a:lstStyle/>
          <a:p>
            <a:pPr marL="12700" lvl="0">
              <a:lnSpc>
                <a:spcPts val="6200"/>
              </a:lnSpc>
            </a:pPr>
            <a:r>
              <a:rPr lang="en-US" sz="6000" b="1" dirty="0">
                <a:solidFill>
                  <a:srgbClr val="FFFFFF"/>
                </a:solidFill>
                <a:latin typeface="Times New Roman"/>
                <a:cs typeface="Times New Roman"/>
              </a:rPr>
              <a:t>Insecure Communication</a:t>
            </a:r>
            <a:endParaRPr kumimoji="0" sz="6000" b="0" i="0" u="none" strike="noStrike" kern="1200" cap="none" spc="0" normalizeH="0" baseline="0" noProof="0" dirty="0">
              <a:ln>
                <a:noFill/>
              </a:ln>
              <a:solidFill>
                <a:prstClr val="black"/>
              </a:solidFill>
              <a:effectLst/>
              <a:uLnTx/>
              <a:uFillTx/>
              <a:latin typeface="Times New Roman"/>
              <a:cs typeface="Times New Roman"/>
            </a:endParaRPr>
          </a:p>
        </p:txBody>
      </p:sp>
    </p:spTree>
    <p:extLst>
      <p:ext uri="{BB962C8B-B14F-4D97-AF65-F5344CB8AC3E}">
        <p14:creationId xmlns:p14="http://schemas.microsoft.com/office/powerpoint/2010/main" val="266937611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438150" y="1138237"/>
            <a:ext cx="7353300" cy="2867025"/>
          </a:xfrm>
          <a:prstGeom prst="rect">
            <a:avLst/>
          </a:prstGeom>
        </p:spPr>
        <p:txBody>
          <a:bodyPr wrap="square" lIns="0" tIns="57975" rIns="0" bIns="0" rtlCol="0">
            <a:noAutofit/>
          </a:bodyPr>
          <a:lstStyle/>
          <a:p>
            <a:pPr algn="just">
              <a:lnSpc>
                <a:spcPct val="150000"/>
              </a:lnSpc>
            </a:pPr>
            <a:r>
              <a:rPr lang="en-US" sz="2400" spc="143" dirty="0">
                <a:solidFill>
                  <a:srgbClr val="FFFFFF"/>
                </a:solidFill>
                <a:latin typeface="Times New Roman"/>
                <a:cs typeface="Times New Roman"/>
              </a:rPr>
              <a:t>Insecure communication</a:t>
            </a:r>
            <a:r>
              <a:rPr lang="en-US" sz="2400" spc="203" dirty="0">
                <a:solidFill>
                  <a:srgbClr val="FFFFFF"/>
                </a:solidFill>
                <a:latin typeface="Times New Roman"/>
                <a:cs typeface="Times New Roman"/>
              </a:rPr>
              <a:t> refers </a:t>
            </a:r>
            <a:r>
              <a:rPr lang="en-US" sz="2400" spc="264" dirty="0">
                <a:solidFill>
                  <a:srgbClr val="FFFFFF"/>
                </a:solidFill>
                <a:latin typeface="Times New Roman"/>
                <a:cs typeface="Times New Roman"/>
              </a:rPr>
              <a:t>to </a:t>
            </a:r>
            <a:r>
              <a:rPr lang="en-US" sz="2400" spc="89" dirty="0">
                <a:solidFill>
                  <a:srgbClr val="FFFFFF"/>
                </a:solidFill>
                <a:latin typeface="Times New Roman"/>
                <a:cs typeface="Times New Roman"/>
              </a:rPr>
              <a:t>communications being </a:t>
            </a:r>
            <a:r>
              <a:rPr lang="en-US" sz="2400" b="1" spc="89" dirty="0">
                <a:solidFill>
                  <a:srgbClr val="33CCFF"/>
                </a:solidFill>
                <a:latin typeface="Times New Roman"/>
                <a:cs typeface="Times New Roman"/>
              </a:rPr>
              <a:t>sent in </a:t>
            </a:r>
            <a:r>
              <a:rPr lang="en-US" sz="2400" b="1" spc="117" dirty="0">
                <a:solidFill>
                  <a:srgbClr val="33CCFF"/>
                </a:solidFill>
                <a:latin typeface="Times New Roman"/>
                <a:cs typeface="Times New Roman"/>
              </a:rPr>
              <a:t>cleartext </a:t>
            </a:r>
            <a:r>
              <a:rPr lang="en-US" sz="2400" spc="117" dirty="0">
                <a:solidFill>
                  <a:srgbClr val="FFFFFF"/>
                </a:solidFill>
                <a:latin typeface="Times New Roman"/>
                <a:cs typeface="Times New Roman"/>
              </a:rPr>
              <a:t>as well as other insecure </a:t>
            </a:r>
            <a:r>
              <a:rPr lang="en-US" sz="2400" spc="162" dirty="0">
                <a:solidFill>
                  <a:srgbClr val="FFFFFF"/>
                </a:solidFill>
                <a:latin typeface="Times New Roman"/>
                <a:cs typeface="Times New Roman"/>
              </a:rPr>
              <a:t>methods.</a:t>
            </a:r>
            <a:endParaRPr lang="en-US" sz="2400" spc="143" dirty="0">
              <a:solidFill>
                <a:srgbClr val="FFFFFF"/>
              </a:solidFill>
              <a:latin typeface="Times New Roman"/>
              <a:cs typeface="Times New Roman"/>
            </a:endParaRPr>
          </a:p>
        </p:txBody>
      </p:sp>
    </p:spTree>
    <p:extLst>
      <p:ext uri="{BB962C8B-B14F-4D97-AF65-F5344CB8AC3E}">
        <p14:creationId xmlns:p14="http://schemas.microsoft.com/office/powerpoint/2010/main" val="316275492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F55B972-385C-473F-BC73-F5A05831876E}"/>
              </a:ext>
            </a:extLst>
          </p:cNvPr>
          <p:cNvSpPr/>
          <p:nvPr/>
        </p:nvSpPr>
        <p:spPr>
          <a:xfrm>
            <a:off x="371061" y="196334"/>
            <a:ext cx="1253548" cy="307777"/>
          </a:xfrm>
          <a:prstGeom prst="rect">
            <a:avLst/>
          </a:prstGeom>
        </p:spPr>
        <p:txBody>
          <a:bodyPr wrap="none">
            <a:spAutoFit/>
          </a:bodyPr>
          <a:lstStyle/>
          <a:p>
            <a:pPr lvl="0"/>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Run burp suite</a:t>
            </a:r>
            <a:endParaRPr kumimoji="0" lang="en-US" sz="1400" b="0" i="0" u="none" strike="noStrike" kern="1200" cap="none" spc="0" normalizeH="0" baseline="0" noProof="0" dirty="0">
              <a:ln>
                <a:noFill/>
              </a:ln>
              <a:solidFill>
                <a:prstClr val="white"/>
              </a:solidFill>
              <a:effectLst/>
              <a:uLnTx/>
              <a:uFillTx/>
              <a:latin typeface="Arial"/>
            </a:endParaRPr>
          </a:p>
        </p:txBody>
      </p:sp>
      <p:pic>
        <p:nvPicPr>
          <p:cNvPr id="23" name="Picture 22">
            <a:extLst>
              <a:ext uri="{FF2B5EF4-FFF2-40B4-BE49-F238E27FC236}">
                <a16:creationId xmlns:a16="http://schemas.microsoft.com/office/drawing/2014/main" id="{E003BB12-2217-44CB-B717-5E9D3DDE47DC}"/>
              </a:ext>
            </a:extLst>
          </p:cNvPr>
          <p:cNvPicPr/>
          <p:nvPr/>
        </p:nvPicPr>
        <p:blipFill>
          <a:blip r:embed="rId3"/>
          <a:stretch>
            <a:fillRect/>
          </a:stretch>
        </p:blipFill>
        <p:spPr>
          <a:xfrm>
            <a:off x="438150" y="560020"/>
            <a:ext cx="2695575" cy="2490788"/>
          </a:xfrm>
          <a:prstGeom prst="rect">
            <a:avLst/>
          </a:prstGeom>
        </p:spPr>
      </p:pic>
      <p:sp>
        <p:nvSpPr>
          <p:cNvPr id="24" name="Rectangle 23">
            <a:extLst>
              <a:ext uri="{FF2B5EF4-FFF2-40B4-BE49-F238E27FC236}">
                <a16:creationId xmlns:a16="http://schemas.microsoft.com/office/drawing/2014/main" id="{33CFA461-DD31-4F62-A0F2-9C2161C659F4}"/>
              </a:ext>
            </a:extLst>
          </p:cNvPr>
          <p:cNvSpPr/>
          <p:nvPr/>
        </p:nvSpPr>
        <p:spPr>
          <a:xfrm>
            <a:off x="190086" y="3075940"/>
            <a:ext cx="6525039" cy="307777"/>
          </a:xfrm>
          <a:prstGeom prst="rect">
            <a:avLst/>
          </a:prstGeom>
        </p:spPr>
        <p:txBody>
          <a:bodyPr wrap="square">
            <a:spAutoFit/>
          </a:bodyPr>
          <a:lstStyle/>
          <a:p>
            <a:pPr lvl="0"/>
            <a:r>
              <a:rPr lang="en-US" sz="1400" dirty="0">
                <a:solidFill>
                  <a:prstClr val="white"/>
                </a:solidFill>
                <a:latin typeface="Calibri" panose="020F0502020204030204" pitchFamily="34" charset="0"/>
                <a:cs typeface="Calibri" panose="020F0502020204030204" pitchFamily="34" charset="0"/>
              </a:rPr>
              <a:t>Configure Listener on loopback address</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25" name="Picture 24">
            <a:extLst>
              <a:ext uri="{FF2B5EF4-FFF2-40B4-BE49-F238E27FC236}">
                <a16:creationId xmlns:a16="http://schemas.microsoft.com/office/drawing/2014/main" id="{700DDAFA-DE08-4EEA-9CC8-DF422E0CF1C3}"/>
              </a:ext>
            </a:extLst>
          </p:cNvPr>
          <p:cNvPicPr/>
          <p:nvPr/>
        </p:nvPicPr>
        <p:blipFill>
          <a:blip r:embed="rId4"/>
          <a:stretch>
            <a:fillRect/>
          </a:stretch>
        </p:blipFill>
        <p:spPr>
          <a:xfrm>
            <a:off x="3590925" y="3050808"/>
            <a:ext cx="5553075" cy="2022375"/>
          </a:xfrm>
          <a:prstGeom prst="rect">
            <a:avLst/>
          </a:prstGeom>
        </p:spPr>
      </p:pic>
    </p:spTree>
    <p:extLst>
      <p:ext uri="{BB962C8B-B14F-4D97-AF65-F5344CB8AC3E}">
        <p14:creationId xmlns:p14="http://schemas.microsoft.com/office/powerpoint/2010/main" val="380604699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713C163-0CB0-445A-8FB5-03CC4EF0D308}"/>
              </a:ext>
            </a:extLst>
          </p:cNvPr>
          <p:cNvSpPr/>
          <p:nvPr/>
        </p:nvSpPr>
        <p:spPr>
          <a:xfrm>
            <a:off x="328405" y="70317"/>
            <a:ext cx="6525039" cy="307777"/>
          </a:xfrm>
          <a:prstGeom prst="rect">
            <a:avLst/>
          </a:prstGeom>
        </p:spPr>
        <p:txBody>
          <a:bodyPr wrap="square">
            <a:spAutoFit/>
          </a:bodyPr>
          <a:lstStyle/>
          <a:p>
            <a:pPr lvl="0"/>
            <a:r>
              <a:rPr lang="en-US" sz="1400" dirty="0">
                <a:solidFill>
                  <a:prstClr val="white"/>
                </a:solidFill>
                <a:latin typeface="Calibri" panose="020F0502020204030204" pitchFamily="34" charset="0"/>
                <a:cs typeface="Calibri" panose="020F0502020204030204" pitchFamily="34" charset="0"/>
              </a:rPr>
              <a:t>Configure Proxy settings on your browser</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C0FD993-C476-49B1-8137-CC8A5F9F5D7B}"/>
              </a:ext>
            </a:extLst>
          </p:cNvPr>
          <p:cNvPicPr/>
          <p:nvPr/>
        </p:nvPicPr>
        <p:blipFill>
          <a:blip r:embed="rId3"/>
          <a:stretch>
            <a:fillRect/>
          </a:stretch>
        </p:blipFill>
        <p:spPr>
          <a:xfrm>
            <a:off x="328405" y="554355"/>
            <a:ext cx="5943600" cy="1748790"/>
          </a:xfrm>
          <a:prstGeom prst="rect">
            <a:avLst/>
          </a:prstGeom>
        </p:spPr>
      </p:pic>
      <p:sp>
        <p:nvSpPr>
          <p:cNvPr id="8" name="Rectangle 7">
            <a:extLst>
              <a:ext uri="{FF2B5EF4-FFF2-40B4-BE49-F238E27FC236}">
                <a16:creationId xmlns:a16="http://schemas.microsoft.com/office/drawing/2014/main" id="{73401684-132C-4DAD-9D7B-0B555273E294}"/>
              </a:ext>
            </a:extLst>
          </p:cNvPr>
          <p:cNvSpPr/>
          <p:nvPr/>
        </p:nvSpPr>
        <p:spPr>
          <a:xfrm>
            <a:off x="328404" y="2303145"/>
            <a:ext cx="6525039" cy="307777"/>
          </a:xfrm>
          <a:prstGeom prst="rect">
            <a:avLst/>
          </a:prstGeom>
        </p:spPr>
        <p:txBody>
          <a:bodyPr wrap="square">
            <a:spAutoFit/>
          </a:bodyPr>
          <a:lstStyle/>
          <a:p>
            <a:pPr lvl="0"/>
            <a:r>
              <a:rPr lang="en-US" sz="1400" dirty="0">
                <a:solidFill>
                  <a:prstClr val="white"/>
                </a:solidFill>
                <a:latin typeface="Calibri" panose="020F0502020204030204" pitchFamily="34" charset="0"/>
                <a:cs typeface="Calibri" panose="020F0502020204030204" pitchFamily="34" charset="0"/>
              </a:rPr>
              <a:t>Navigate to http://burp and download CA certificate: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9" name="Picture 8" descr="C:\Users\SERIKB~1\AppData\Local\Temp\enhtmlclip\Image(17).png">
            <a:extLst>
              <a:ext uri="{FF2B5EF4-FFF2-40B4-BE49-F238E27FC236}">
                <a16:creationId xmlns:a16="http://schemas.microsoft.com/office/drawing/2014/main" id="{84505218-56E9-4039-BE4B-AE7CC4D84E5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28405" y="2786062"/>
            <a:ext cx="5943600" cy="847725"/>
          </a:xfrm>
          <a:prstGeom prst="rect">
            <a:avLst/>
          </a:prstGeom>
          <a:noFill/>
          <a:ln>
            <a:noFill/>
          </a:ln>
        </p:spPr>
      </p:pic>
      <p:pic>
        <p:nvPicPr>
          <p:cNvPr id="10" name="Picture 9" descr="C:\Users\SERIKB~1\AppData\Local\Temp\enhtmlclip\Image(18).png">
            <a:extLst>
              <a:ext uri="{FF2B5EF4-FFF2-40B4-BE49-F238E27FC236}">
                <a16:creationId xmlns:a16="http://schemas.microsoft.com/office/drawing/2014/main" id="{3B92D8F3-8D5C-4261-9FDA-5BA953A3870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28405" y="3745497"/>
            <a:ext cx="5943600" cy="1171575"/>
          </a:xfrm>
          <a:prstGeom prst="rect">
            <a:avLst/>
          </a:prstGeom>
          <a:noFill/>
          <a:ln>
            <a:noFill/>
          </a:ln>
        </p:spPr>
      </p:pic>
    </p:spTree>
    <p:extLst>
      <p:ext uri="{BB962C8B-B14F-4D97-AF65-F5344CB8AC3E}">
        <p14:creationId xmlns:p14="http://schemas.microsoft.com/office/powerpoint/2010/main" val="403070507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3D38B8-B477-46AB-9B06-A6292CBD4337}"/>
              </a:ext>
            </a:extLst>
          </p:cNvPr>
          <p:cNvSpPr/>
          <p:nvPr/>
        </p:nvSpPr>
        <p:spPr>
          <a:xfrm>
            <a:off x="1789565" y="344388"/>
            <a:ext cx="4572000" cy="307777"/>
          </a:xfrm>
          <a:prstGeom prst="rect">
            <a:avLst/>
          </a:prstGeom>
        </p:spPr>
        <p:txBody>
          <a:bodyPr>
            <a:spAutoFit/>
          </a:bodyPr>
          <a:lstStyle/>
          <a:p>
            <a:pPr lvl="0">
              <a:spcAft>
                <a:spcPts val="800"/>
              </a:spcAft>
            </a:pP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mv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cacert.der</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burp.cer</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11">
            <a:extLst>
              <a:ext uri="{FF2B5EF4-FFF2-40B4-BE49-F238E27FC236}">
                <a16:creationId xmlns:a16="http://schemas.microsoft.com/office/drawing/2014/main" id="{233E31C8-907A-4FB8-8BD3-4C2A431B55C7}"/>
              </a:ext>
            </a:extLst>
          </p:cNvPr>
          <p:cNvSpPr/>
          <p:nvPr/>
        </p:nvSpPr>
        <p:spPr>
          <a:xfrm>
            <a:off x="252204" y="5834"/>
            <a:ext cx="3445046"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Change extension of downloaded certificate:</a:t>
            </a:r>
          </a:p>
        </p:txBody>
      </p:sp>
      <p:sp>
        <p:nvSpPr>
          <p:cNvPr id="14" name="Rectangle 13">
            <a:extLst>
              <a:ext uri="{FF2B5EF4-FFF2-40B4-BE49-F238E27FC236}">
                <a16:creationId xmlns:a16="http://schemas.microsoft.com/office/drawing/2014/main" id="{7FE449FD-9911-4472-B0CF-185A186779AE}"/>
              </a:ext>
            </a:extLst>
          </p:cNvPr>
          <p:cNvSpPr/>
          <p:nvPr/>
        </p:nvSpPr>
        <p:spPr>
          <a:xfrm>
            <a:off x="1789565" y="1248668"/>
            <a:ext cx="4572000" cy="307777"/>
          </a:xfrm>
          <a:prstGeom prst="rect">
            <a:avLst/>
          </a:prstGeom>
        </p:spPr>
        <p:txBody>
          <a:bodyPr>
            <a:spAutoFit/>
          </a:bodyPr>
          <a:lstStyle/>
          <a:p>
            <a:pPr lvl="0">
              <a:spcAft>
                <a:spcPts val="800"/>
              </a:spcAft>
            </a:pP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adb</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push burp.cer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sdcard</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5" name="Rectangle 14">
            <a:extLst>
              <a:ext uri="{FF2B5EF4-FFF2-40B4-BE49-F238E27FC236}">
                <a16:creationId xmlns:a16="http://schemas.microsoft.com/office/drawing/2014/main" id="{CD83E1F8-34C6-4546-9437-524EA0EC0759}"/>
              </a:ext>
            </a:extLst>
          </p:cNvPr>
          <p:cNvSpPr/>
          <p:nvPr/>
        </p:nvSpPr>
        <p:spPr>
          <a:xfrm>
            <a:off x="252204" y="910114"/>
            <a:ext cx="3132589"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Push the burp suite certificate to device:</a:t>
            </a:r>
          </a:p>
        </p:txBody>
      </p:sp>
      <p:sp>
        <p:nvSpPr>
          <p:cNvPr id="2" name="Rectangle 1">
            <a:extLst>
              <a:ext uri="{FF2B5EF4-FFF2-40B4-BE49-F238E27FC236}">
                <a16:creationId xmlns:a16="http://schemas.microsoft.com/office/drawing/2014/main" id="{BF9C28B8-1E96-49B4-874B-920E79F8ADD5}"/>
              </a:ext>
            </a:extLst>
          </p:cNvPr>
          <p:cNvSpPr/>
          <p:nvPr/>
        </p:nvSpPr>
        <p:spPr>
          <a:xfrm>
            <a:off x="156954" y="1991321"/>
            <a:ext cx="5291346" cy="523220"/>
          </a:xfrm>
          <a:prstGeom prst="rect">
            <a:avLst/>
          </a:prstGeom>
        </p:spPr>
        <p:txBody>
          <a:bodyPr wrap="square">
            <a:spAutoFit/>
          </a:bodyPr>
          <a:lstStyle/>
          <a:p>
            <a:r>
              <a:rPr lang="en-US" sz="1400" dirty="0">
                <a:solidFill>
                  <a:schemeClr val="bg1"/>
                </a:solidFill>
                <a:latin typeface="Times New Roman" panose="02020603050405020304" pitchFamily="18" charset="0"/>
                <a:ea typeface="Times New Roman" panose="02020603050405020304" pitchFamily="18" charset="0"/>
              </a:rPr>
              <a:t>On your device go to settings and install uploaded burp suite's certificate as trusted:</a:t>
            </a:r>
            <a:endParaRPr lang="en-US" sz="1400" dirty="0">
              <a:solidFill>
                <a:schemeClr val="bg1"/>
              </a:solidFill>
            </a:endParaRPr>
          </a:p>
        </p:txBody>
      </p:sp>
      <p:pic>
        <p:nvPicPr>
          <p:cNvPr id="17" name="Picture 16" descr="C:\Users\SERIKB~1\AppData\Local\Temp\enhtmlclip\Image(21).png">
            <a:extLst>
              <a:ext uri="{FF2B5EF4-FFF2-40B4-BE49-F238E27FC236}">
                <a16:creationId xmlns:a16="http://schemas.microsoft.com/office/drawing/2014/main" id="{BBBFAFFD-552C-49BF-8C25-08D2DB9AB69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24054" y="2299098"/>
            <a:ext cx="1699695" cy="2533768"/>
          </a:xfrm>
          <a:prstGeom prst="rect">
            <a:avLst/>
          </a:prstGeom>
          <a:noFill/>
          <a:ln>
            <a:noFill/>
          </a:ln>
        </p:spPr>
      </p:pic>
      <p:pic>
        <p:nvPicPr>
          <p:cNvPr id="19" name="Picture 18" descr="C:\Users\SERIKB~1\AppData\Local\Temp\enhtmlclip\Image(22).png">
            <a:extLst>
              <a:ext uri="{FF2B5EF4-FFF2-40B4-BE49-F238E27FC236}">
                <a16:creationId xmlns:a16="http://schemas.microsoft.com/office/drawing/2014/main" id="{60D9FD83-E1B8-45B5-B2FB-FFBE69AFE56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965710" y="2279650"/>
            <a:ext cx="1938655" cy="2572663"/>
          </a:xfrm>
          <a:prstGeom prst="rect">
            <a:avLst/>
          </a:prstGeom>
          <a:noFill/>
          <a:ln>
            <a:noFill/>
          </a:ln>
        </p:spPr>
      </p:pic>
      <p:pic>
        <p:nvPicPr>
          <p:cNvPr id="20" name="Picture 19" descr="C:\Users\SERIKB~1\AppData\Local\Temp\enhtmlclip\Image(23).png">
            <a:extLst>
              <a:ext uri="{FF2B5EF4-FFF2-40B4-BE49-F238E27FC236}">
                <a16:creationId xmlns:a16="http://schemas.microsoft.com/office/drawing/2014/main" id="{7220A48F-A8D3-47A6-943B-BC80CA82917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00555" y="2246769"/>
            <a:ext cx="1938655" cy="1191756"/>
          </a:xfrm>
          <a:prstGeom prst="rect">
            <a:avLst/>
          </a:prstGeom>
          <a:noFill/>
          <a:ln>
            <a:noFill/>
          </a:ln>
        </p:spPr>
      </p:pic>
      <p:pic>
        <p:nvPicPr>
          <p:cNvPr id="21" name="Picture 20" descr="C:\Users\SERIKB~1\AppData\Local\Temp\enhtmlclip\Image(24).png">
            <a:extLst>
              <a:ext uri="{FF2B5EF4-FFF2-40B4-BE49-F238E27FC236}">
                <a16:creationId xmlns:a16="http://schemas.microsoft.com/office/drawing/2014/main" id="{58C40D2A-073F-45E7-B23D-4EBDF364163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100555" y="3482420"/>
            <a:ext cx="1938655" cy="1191756"/>
          </a:xfrm>
          <a:prstGeom prst="rect">
            <a:avLst/>
          </a:prstGeom>
          <a:noFill/>
          <a:ln>
            <a:noFill/>
          </a:ln>
        </p:spPr>
      </p:pic>
      <p:pic>
        <p:nvPicPr>
          <p:cNvPr id="3" name="Picture 2">
            <a:extLst>
              <a:ext uri="{FF2B5EF4-FFF2-40B4-BE49-F238E27FC236}">
                <a16:creationId xmlns:a16="http://schemas.microsoft.com/office/drawing/2014/main" id="{6470D426-5D96-4FED-887C-17127B577431}"/>
              </a:ext>
            </a:extLst>
          </p:cNvPr>
          <p:cNvPicPr>
            <a:picLocks noChangeAspect="1"/>
          </p:cNvPicPr>
          <p:nvPr/>
        </p:nvPicPr>
        <p:blipFill>
          <a:blip r:embed="rId7"/>
          <a:stretch>
            <a:fillRect/>
          </a:stretch>
        </p:blipFill>
        <p:spPr>
          <a:xfrm>
            <a:off x="252204" y="652165"/>
            <a:ext cx="7102231" cy="257175"/>
          </a:xfrm>
          <a:prstGeom prst="rect">
            <a:avLst/>
          </a:prstGeom>
        </p:spPr>
      </p:pic>
      <p:pic>
        <p:nvPicPr>
          <p:cNvPr id="4" name="Picture 3">
            <a:extLst>
              <a:ext uri="{FF2B5EF4-FFF2-40B4-BE49-F238E27FC236}">
                <a16:creationId xmlns:a16="http://schemas.microsoft.com/office/drawing/2014/main" id="{D9CFA97F-B075-4C00-898A-3C64F885C424}"/>
              </a:ext>
            </a:extLst>
          </p:cNvPr>
          <p:cNvPicPr>
            <a:picLocks noChangeAspect="1"/>
          </p:cNvPicPr>
          <p:nvPr/>
        </p:nvPicPr>
        <p:blipFill>
          <a:blip r:embed="rId8"/>
          <a:stretch>
            <a:fillRect/>
          </a:stretch>
        </p:blipFill>
        <p:spPr>
          <a:xfrm>
            <a:off x="252204" y="1599664"/>
            <a:ext cx="7102231" cy="331493"/>
          </a:xfrm>
          <a:prstGeom prst="rect">
            <a:avLst/>
          </a:prstGeom>
        </p:spPr>
      </p:pic>
    </p:spTree>
    <p:extLst>
      <p:ext uri="{BB962C8B-B14F-4D97-AF65-F5344CB8AC3E}">
        <p14:creationId xmlns:p14="http://schemas.microsoft.com/office/powerpoint/2010/main" val="415950129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356979" y="489168"/>
            <a:ext cx="4246419" cy="523220"/>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Go to </a:t>
            </a:r>
            <a:r>
              <a:rPr lang="en-US" sz="1400" dirty="0" err="1">
                <a:solidFill>
                  <a:prstClr val="white"/>
                </a:solidFill>
                <a:latin typeface="Calibri" panose="020F0502020204030204" pitchFamily="34" charset="0"/>
                <a:cs typeface="Calibri" panose="020F0502020204030204" pitchFamily="34" charset="0"/>
              </a:rPr>
              <a:t>WiFi</a:t>
            </a:r>
            <a:r>
              <a:rPr lang="en-US" sz="1400" dirty="0">
                <a:solidFill>
                  <a:prstClr val="white"/>
                </a:solidFill>
                <a:latin typeface="Calibri" panose="020F0502020204030204" pitchFamily="34" charset="0"/>
                <a:cs typeface="Calibri" panose="020F0502020204030204" pitchFamily="34" charset="0"/>
              </a:rPr>
              <a:t> setting on your device:</a:t>
            </a:r>
          </a:p>
          <a:p>
            <a:pPr lvl="0"/>
            <a:r>
              <a:rPr lang="en-US" sz="1400" dirty="0">
                <a:solidFill>
                  <a:prstClr val="white"/>
                </a:solidFill>
                <a:latin typeface="Calibri" panose="020F0502020204030204" pitchFamily="34" charset="0"/>
                <a:cs typeface="Calibri" panose="020F0502020204030204" pitchFamily="34" charset="0"/>
              </a:rPr>
              <a:t>To modify settings please hold mouse on top </a:t>
            </a:r>
            <a:r>
              <a:rPr lang="en-US" sz="1400" dirty="0" err="1">
                <a:solidFill>
                  <a:prstClr val="white"/>
                </a:solidFill>
                <a:latin typeface="Calibri" panose="020F0502020204030204" pitchFamily="34" charset="0"/>
                <a:cs typeface="Calibri" panose="020F0502020204030204" pitchFamily="34" charset="0"/>
              </a:rPr>
              <a:t>WiredSSID</a:t>
            </a:r>
            <a:endParaRPr lang="en-US" sz="1400" dirty="0">
              <a:solidFill>
                <a:prstClr val="white"/>
              </a:solidFill>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6CC5AB58-026A-4B0A-BEB3-E276BF46D234}"/>
              </a:ext>
            </a:extLst>
          </p:cNvPr>
          <p:cNvPicPr/>
          <p:nvPr/>
        </p:nvPicPr>
        <p:blipFill>
          <a:blip r:embed="rId3"/>
          <a:stretch>
            <a:fillRect/>
          </a:stretch>
        </p:blipFill>
        <p:spPr>
          <a:xfrm>
            <a:off x="552450" y="1312068"/>
            <a:ext cx="2248713" cy="3069432"/>
          </a:xfrm>
          <a:prstGeom prst="rect">
            <a:avLst/>
          </a:prstGeom>
        </p:spPr>
      </p:pic>
      <p:pic>
        <p:nvPicPr>
          <p:cNvPr id="22" name="Picture 21">
            <a:extLst>
              <a:ext uri="{FF2B5EF4-FFF2-40B4-BE49-F238E27FC236}">
                <a16:creationId xmlns:a16="http://schemas.microsoft.com/office/drawing/2014/main" id="{6BAF7E56-E136-48BD-A108-A7CDE2502C74}"/>
              </a:ext>
            </a:extLst>
          </p:cNvPr>
          <p:cNvPicPr/>
          <p:nvPr/>
        </p:nvPicPr>
        <p:blipFill>
          <a:blip r:embed="rId4"/>
          <a:stretch>
            <a:fillRect/>
          </a:stretch>
        </p:blipFill>
        <p:spPr>
          <a:xfrm>
            <a:off x="3863334" y="1312068"/>
            <a:ext cx="2127891" cy="3069432"/>
          </a:xfrm>
          <a:prstGeom prst="rect">
            <a:avLst/>
          </a:prstGeom>
        </p:spPr>
      </p:pic>
    </p:spTree>
    <p:extLst>
      <p:ext uri="{BB962C8B-B14F-4D97-AF65-F5344CB8AC3E}">
        <p14:creationId xmlns:p14="http://schemas.microsoft.com/office/powerpoint/2010/main" val="237300025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155793"/>
            <a:ext cx="2929648" cy="338554"/>
          </a:xfrm>
          <a:prstGeom prst="rect">
            <a:avLst/>
          </a:prstGeom>
        </p:spPr>
        <p:txBody>
          <a:bodyPr wrap="none">
            <a:spAutoFit/>
          </a:bodyPr>
          <a:lstStyle/>
          <a:p>
            <a:pPr lvl="0"/>
            <a:r>
              <a:rPr lang="fr-FR" sz="1600" dirty="0">
                <a:solidFill>
                  <a:prstClr val="white"/>
                </a:solidFill>
                <a:latin typeface="Calibri" panose="020F0502020204030204" pitchFamily="34" charset="0"/>
                <a:cs typeface="Calibri" panose="020F0502020204030204" pitchFamily="34" charset="0"/>
              </a:rPr>
              <a:t>Configure </a:t>
            </a:r>
            <a:r>
              <a:rPr lang="fr-FR" sz="1600" dirty="0" err="1">
                <a:solidFill>
                  <a:prstClr val="white"/>
                </a:solidFill>
                <a:latin typeface="Calibri" panose="020F0502020204030204" pitchFamily="34" charset="0"/>
                <a:cs typeface="Calibri" panose="020F0502020204030204" pitchFamily="34" charset="0"/>
              </a:rPr>
              <a:t>Listener</a:t>
            </a:r>
            <a:r>
              <a:rPr lang="fr-FR" sz="1600" dirty="0">
                <a:solidFill>
                  <a:prstClr val="white"/>
                </a:solidFill>
                <a:latin typeface="Calibri" panose="020F0502020204030204" pitchFamily="34" charset="0"/>
                <a:cs typeface="Calibri" panose="020F0502020204030204" pitchFamily="34" charset="0"/>
              </a:rPr>
              <a:t> on </a:t>
            </a:r>
            <a:r>
              <a:rPr lang="fr-FR" sz="1600" dirty="0" err="1">
                <a:solidFill>
                  <a:prstClr val="white"/>
                </a:solidFill>
                <a:latin typeface="Calibri" panose="020F0502020204030204" pitchFamily="34" charset="0"/>
                <a:cs typeface="Calibri" panose="020F0502020204030204" pitchFamily="34" charset="0"/>
              </a:rPr>
              <a:t>Burp</a:t>
            </a:r>
            <a:r>
              <a:rPr lang="fr-FR" sz="1600" dirty="0">
                <a:solidFill>
                  <a:prstClr val="white"/>
                </a:solidFill>
                <a:latin typeface="Calibri" panose="020F0502020204030204" pitchFamily="34" charset="0"/>
                <a:cs typeface="Calibri" panose="020F0502020204030204" pitchFamily="34" charset="0"/>
              </a:rPr>
              <a:t> Suite:</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01C22CC-5FCC-46C9-8294-ED6A93640A88}"/>
              </a:ext>
            </a:extLst>
          </p:cNvPr>
          <p:cNvPicPr/>
          <p:nvPr/>
        </p:nvPicPr>
        <p:blipFill>
          <a:blip r:embed="rId3"/>
          <a:stretch>
            <a:fillRect/>
          </a:stretch>
        </p:blipFill>
        <p:spPr>
          <a:xfrm>
            <a:off x="223629" y="494348"/>
            <a:ext cx="3891171" cy="2286952"/>
          </a:xfrm>
          <a:prstGeom prst="rect">
            <a:avLst/>
          </a:prstGeom>
        </p:spPr>
      </p:pic>
      <p:sp>
        <p:nvSpPr>
          <p:cNvPr id="6" name="Rectangle 5">
            <a:extLst>
              <a:ext uri="{FF2B5EF4-FFF2-40B4-BE49-F238E27FC236}">
                <a16:creationId xmlns:a16="http://schemas.microsoft.com/office/drawing/2014/main" id="{AAF3A696-F173-4B43-8065-18EF88F8F96D}"/>
              </a:ext>
            </a:extLst>
          </p:cNvPr>
          <p:cNvSpPr/>
          <p:nvPr/>
        </p:nvSpPr>
        <p:spPr>
          <a:xfrm>
            <a:off x="223629" y="2914203"/>
            <a:ext cx="3590924" cy="584775"/>
          </a:xfrm>
          <a:prstGeom prst="rect">
            <a:avLst/>
          </a:prstGeom>
        </p:spPr>
        <p:txBody>
          <a:bodyPr wrap="square">
            <a:spAutoFit/>
          </a:bodyPr>
          <a:lstStyle/>
          <a:p>
            <a:pPr lvl="0"/>
            <a:r>
              <a:rPr lang="en-US" sz="1600" dirty="0">
                <a:solidFill>
                  <a:prstClr val="white"/>
                </a:solidFill>
                <a:latin typeface="Calibri" panose="020F0502020204030204" pitchFamily="34" charset="0"/>
                <a:cs typeface="Calibri" panose="020F0502020204030204" pitchFamily="34" charset="0"/>
              </a:rPr>
              <a:t>As you can see we intercepted clear text protocol on application</a:t>
            </a:r>
            <a:r>
              <a:rPr lang="fr-FR" sz="1600" dirty="0">
                <a:solidFill>
                  <a:prstClr val="white"/>
                </a:solidFill>
                <a:latin typeface="Calibri" panose="020F0502020204030204" pitchFamily="34" charset="0"/>
                <a:cs typeface="Calibri" panose="020F0502020204030204" pitchFamily="34" charset="0"/>
              </a:rPr>
              <a:t>:</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B167179B-E0B8-44DE-A907-9A71D3964318}"/>
              </a:ext>
            </a:extLst>
          </p:cNvPr>
          <p:cNvPicPr/>
          <p:nvPr/>
        </p:nvPicPr>
        <p:blipFill>
          <a:blip r:embed="rId4"/>
          <a:stretch>
            <a:fillRect/>
          </a:stretch>
        </p:blipFill>
        <p:spPr>
          <a:xfrm>
            <a:off x="4267199" y="2152650"/>
            <a:ext cx="4676775" cy="2828925"/>
          </a:xfrm>
          <a:prstGeom prst="rect">
            <a:avLst/>
          </a:prstGeom>
        </p:spPr>
      </p:pic>
    </p:spTree>
    <p:extLst>
      <p:ext uri="{BB962C8B-B14F-4D97-AF65-F5344CB8AC3E}">
        <p14:creationId xmlns:p14="http://schemas.microsoft.com/office/powerpoint/2010/main" val="146094901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155793"/>
            <a:ext cx="2467470" cy="307777"/>
          </a:xfrm>
          <a:prstGeom prst="rect">
            <a:avLst/>
          </a:prstGeom>
        </p:spPr>
        <p:txBody>
          <a:bodyPr wrap="none">
            <a:spAutoFit/>
          </a:bodyPr>
          <a:lstStyle/>
          <a:p>
            <a:pPr lvl="0"/>
            <a:r>
              <a:rPr kumimoji="0" lang="fr-FR"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Run Galaxy 8 </a:t>
            </a:r>
            <a:r>
              <a:rPr lang="fr-FR" sz="1400" dirty="0" err="1">
                <a:solidFill>
                  <a:prstClr val="white"/>
                </a:solidFill>
                <a:latin typeface="Calibri" panose="020F0502020204030204" pitchFamily="34" charset="0"/>
                <a:cs typeface="Calibri" panose="020F0502020204030204" pitchFamily="34" charset="0"/>
              </a:rPr>
              <a:t>from</a:t>
            </a:r>
            <a:r>
              <a:rPr lang="fr-FR" sz="1400" dirty="0">
                <a:solidFill>
                  <a:prstClr val="white"/>
                </a:solidFill>
                <a:latin typeface="Calibri" panose="020F0502020204030204" pitchFamily="34" charset="0"/>
                <a:cs typeface="Calibri" panose="020F0502020204030204" pitchFamily="34" charset="0"/>
              </a:rPr>
              <a:t> </a:t>
            </a:r>
            <a:r>
              <a:rPr lang="fr-FR" sz="1400" dirty="0" err="1">
                <a:solidFill>
                  <a:prstClr val="white"/>
                </a:solidFill>
                <a:latin typeface="Calibri" panose="020F0502020204030204" pitchFamily="34" charset="0"/>
                <a:cs typeface="Calibri" panose="020F0502020204030204" pitchFamily="34" charset="0"/>
              </a:rPr>
              <a:t>Genymotion</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AF3A696-F173-4B43-8065-18EF88F8F96D}"/>
              </a:ext>
            </a:extLst>
          </p:cNvPr>
          <p:cNvSpPr/>
          <p:nvPr/>
        </p:nvSpPr>
        <p:spPr>
          <a:xfrm>
            <a:off x="223629" y="2402473"/>
            <a:ext cx="4605546"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Run application </a:t>
            </a:r>
            <a:r>
              <a:rPr kumimoji="0" lang="en-US" sz="1400" b="0"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DoorDash</a:t>
            </a: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in the emulator</a:t>
            </a:r>
          </a:p>
        </p:txBody>
      </p:sp>
      <p:pic>
        <p:nvPicPr>
          <p:cNvPr id="2" name="Picture 1">
            <a:extLst>
              <a:ext uri="{FF2B5EF4-FFF2-40B4-BE49-F238E27FC236}">
                <a16:creationId xmlns:a16="http://schemas.microsoft.com/office/drawing/2014/main" id="{4D61F52C-8CEA-4D27-B476-5385C4D6E968}"/>
              </a:ext>
            </a:extLst>
          </p:cNvPr>
          <p:cNvPicPr>
            <a:picLocks noChangeAspect="1"/>
          </p:cNvPicPr>
          <p:nvPr/>
        </p:nvPicPr>
        <p:blipFill>
          <a:blip r:embed="rId3"/>
          <a:stretch>
            <a:fillRect/>
          </a:stretch>
        </p:blipFill>
        <p:spPr>
          <a:xfrm>
            <a:off x="223629" y="494347"/>
            <a:ext cx="4834146" cy="1755754"/>
          </a:xfrm>
          <a:prstGeom prst="rect">
            <a:avLst/>
          </a:prstGeom>
        </p:spPr>
      </p:pic>
      <p:pic>
        <p:nvPicPr>
          <p:cNvPr id="8" name="Picture 7">
            <a:extLst>
              <a:ext uri="{FF2B5EF4-FFF2-40B4-BE49-F238E27FC236}">
                <a16:creationId xmlns:a16="http://schemas.microsoft.com/office/drawing/2014/main" id="{4F8EDF74-684A-42A0-8E17-BE6E56889ACE}"/>
              </a:ext>
            </a:extLst>
          </p:cNvPr>
          <p:cNvPicPr/>
          <p:nvPr/>
        </p:nvPicPr>
        <p:blipFill>
          <a:blip r:embed="rId4"/>
          <a:stretch>
            <a:fillRect/>
          </a:stretch>
        </p:blipFill>
        <p:spPr>
          <a:xfrm>
            <a:off x="409575" y="2741027"/>
            <a:ext cx="1181100" cy="2126248"/>
          </a:xfrm>
          <a:prstGeom prst="rect">
            <a:avLst/>
          </a:prstGeom>
        </p:spPr>
      </p:pic>
      <p:pic>
        <p:nvPicPr>
          <p:cNvPr id="10" name="Picture 9">
            <a:extLst>
              <a:ext uri="{FF2B5EF4-FFF2-40B4-BE49-F238E27FC236}">
                <a16:creationId xmlns:a16="http://schemas.microsoft.com/office/drawing/2014/main" id="{66643EFA-F5CA-4359-B361-E05AA7744F08}"/>
              </a:ext>
            </a:extLst>
          </p:cNvPr>
          <p:cNvPicPr/>
          <p:nvPr/>
        </p:nvPicPr>
        <p:blipFill>
          <a:blip r:embed="rId5"/>
          <a:stretch>
            <a:fillRect/>
          </a:stretch>
        </p:blipFill>
        <p:spPr>
          <a:xfrm>
            <a:off x="1776621" y="2773630"/>
            <a:ext cx="5943600" cy="970915"/>
          </a:xfrm>
          <a:prstGeom prst="rect">
            <a:avLst/>
          </a:prstGeom>
        </p:spPr>
      </p:pic>
    </p:spTree>
    <p:extLst>
      <p:ext uri="{BB962C8B-B14F-4D97-AF65-F5344CB8AC3E}">
        <p14:creationId xmlns:p14="http://schemas.microsoft.com/office/powerpoint/2010/main" val="381311492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3630225" cy="742767"/>
          </a:xfrm>
          <a:prstGeom prst="rect">
            <a:avLst/>
          </a:prstGeom>
        </p:spPr>
        <p:txBody>
          <a:bodyPr wrap="none">
            <a:spAutoFit/>
          </a:bodyPr>
          <a:lstStyle/>
          <a:p>
            <a:pPr marL="12700" lvl="0">
              <a:lnSpc>
                <a:spcPts val="6200"/>
              </a:lnSpc>
            </a:pPr>
            <a:r>
              <a:rPr lang="fr-FR" b="1" dirty="0">
                <a:solidFill>
                  <a:srgbClr val="FFFFFF"/>
                </a:solidFill>
                <a:latin typeface="Times New Roman"/>
                <a:cs typeface="Times New Roman"/>
              </a:rPr>
              <a:t>Fundamentals of Android </a:t>
            </a:r>
            <a:r>
              <a:rPr lang="fr-FR" b="1" dirty="0" err="1">
                <a:solidFill>
                  <a:srgbClr val="FFFFFF"/>
                </a:solidFill>
                <a:latin typeface="Times New Roman"/>
                <a:cs typeface="Times New Roman"/>
              </a:rPr>
              <a:t>security</a:t>
            </a:r>
            <a:r>
              <a:rPr lang="fr-FR" b="1" dirty="0">
                <a:solidFill>
                  <a:srgbClr val="FFFFFF"/>
                </a:solidFill>
                <a:latin typeface="Times New Roman"/>
                <a:cs typeface="Times New Roman"/>
              </a:rPr>
              <a:t> </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D416612-E22C-42D5-AED7-7C12C79C6938}"/>
              </a:ext>
            </a:extLst>
          </p:cNvPr>
          <p:cNvSpPr/>
          <p:nvPr/>
        </p:nvSpPr>
        <p:spPr>
          <a:xfrm>
            <a:off x="809387" y="1319203"/>
            <a:ext cx="6307030" cy="3293209"/>
          </a:xfrm>
          <a:prstGeom prst="rect">
            <a:avLst/>
          </a:prstGeom>
        </p:spPr>
        <p:txBody>
          <a:bodyPr wrap="square">
            <a:spAutoFit/>
          </a:bodyPr>
          <a:lstStyle/>
          <a:p>
            <a:pPr marL="12700" lvl="0"/>
            <a:r>
              <a:rPr lang="fr-FR" sz="1600" b="1" dirty="0">
                <a:solidFill>
                  <a:srgbClr val="FFFFFF"/>
                </a:solidFill>
                <a:latin typeface="Times New Roman"/>
                <a:cs typeface="Times New Roman"/>
              </a:rPr>
              <a:t>App </a:t>
            </a:r>
            <a:r>
              <a:rPr lang="fr-FR" sz="1600" b="1" dirty="0" err="1">
                <a:solidFill>
                  <a:srgbClr val="FFFFFF"/>
                </a:solidFill>
                <a:latin typeface="Times New Roman"/>
                <a:cs typeface="Times New Roman"/>
              </a:rPr>
              <a:t>sandbox</a:t>
            </a:r>
            <a:endParaRPr lang="fr-FR" sz="1600" b="1" dirty="0">
              <a:solidFill>
                <a:srgbClr val="FFFFFF"/>
              </a:solidFill>
              <a:latin typeface="Times New Roman"/>
              <a:cs typeface="Times New Roman"/>
            </a:endParaRPr>
          </a:p>
          <a:p>
            <a:pPr marL="12700" lvl="0"/>
            <a:endParaRPr lang="fr-FR" sz="1600" b="1" dirty="0">
              <a:solidFill>
                <a:srgbClr val="FFFFFF"/>
              </a:solidFill>
              <a:latin typeface="Times New Roman"/>
              <a:cs typeface="Times New Roman"/>
            </a:endParaRPr>
          </a:p>
          <a:p>
            <a:pPr marL="12700" lvl="0"/>
            <a:r>
              <a:rPr lang="fr-FR" sz="1600" b="1" dirty="0">
                <a:solidFill>
                  <a:srgbClr val="FFFFFF"/>
                </a:solidFill>
                <a:latin typeface="Times New Roman"/>
                <a:cs typeface="Times New Roman"/>
              </a:rPr>
              <a:t>App </a:t>
            </a:r>
            <a:r>
              <a:rPr lang="fr-FR" sz="1600" b="1" dirty="0" err="1">
                <a:solidFill>
                  <a:srgbClr val="FFFFFF"/>
                </a:solidFill>
                <a:latin typeface="Times New Roman"/>
                <a:cs typeface="Times New Roman"/>
              </a:rPr>
              <a:t>signing</a:t>
            </a:r>
            <a:endParaRPr lang="fr-FR" sz="1600" b="1" dirty="0">
              <a:solidFill>
                <a:srgbClr val="FFFFFF"/>
              </a:solidFill>
              <a:latin typeface="Times New Roman"/>
              <a:cs typeface="Times New Roman"/>
            </a:endParaRPr>
          </a:p>
          <a:p>
            <a:pPr marL="12700" lvl="0"/>
            <a:endParaRPr lang="fr-FR" sz="1600" b="1" dirty="0">
              <a:solidFill>
                <a:srgbClr val="FFFFFF"/>
              </a:solidFill>
              <a:latin typeface="Times New Roman"/>
              <a:cs typeface="Times New Roman"/>
            </a:endParaRPr>
          </a:p>
          <a:p>
            <a:pPr marL="12700" lvl="0"/>
            <a:r>
              <a:rPr lang="fr-FR" sz="1600" b="1" dirty="0" err="1">
                <a:solidFill>
                  <a:srgbClr val="FFFFFF"/>
                </a:solidFill>
                <a:latin typeface="Times New Roman"/>
                <a:cs typeface="Times New Roman"/>
              </a:rPr>
              <a:t>Authentication</a:t>
            </a:r>
            <a:endParaRPr lang="fr-FR" sz="1600" b="1" dirty="0">
              <a:solidFill>
                <a:srgbClr val="FFFFFF"/>
              </a:solidFill>
              <a:latin typeface="Times New Roman"/>
              <a:cs typeface="Times New Roman"/>
            </a:endParaRPr>
          </a:p>
          <a:p>
            <a:pPr marL="12700" lvl="0"/>
            <a:endParaRPr lang="fr-FR" sz="1600" b="1" dirty="0">
              <a:solidFill>
                <a:srgbClr val="FFFFFF"/>
              </a:solidFill>
              <a:latin typeface="Times New Roman"/>
              <a:cs typeface="Times New Roman"/>
            </a:endParaRPr>
          </a:p>
          <a:p>
            <a:pPr marL="12700" lvl="0"/>
            <a:r>
              <a:rPr lang="fr-FR" sz="1600" b="1" dirty="0" err="1">
                <a:solidFill>
                  <a:srgbClr val="FFFFFF"/>
                </a:solidFill>
                <a:latin typeface="Times New Roman"/>
                <a:cs typeface="Times New Roman"/>
              </a:rPr>
              <a:t>Biometrics</a:t>
            </a:r>
            <a:r>
              <a:rPr lang="fr-FR" sz="1600" b="1" dirty="0">
                <a:solidFill>
                  <a:srgbClr val="FFFFFF"/>
                </a:solidFill>
                <a:latin typeface="Times New Roman"/>
                <a:cs typeface="Times New Roman"/>
              </a:rPr>
              <a:t> </a:t>
            </a:r>
          </a:p>
          <a:p>
            <a:pPr marL="12700" lvl="0"/>
            <a:endParaRPr lang="fr-FR" sz="1600" b="1" dirty="0">
              <a:solidFill>
                <a:srgbClr val="FFFFFF"/>
              </a:solidFill>
              <a:latin typeface="Times New Roman"/>
              <a:cs typeface="Times New Roman"/>
            </a:endParaRPr>
          </a:p>
          <a:p>
            <a:pPr marL="12700" lvl="0"/>
            <a:r>
              <a:rPr lang="fr-FR" sz="1600" b="1" dirty="0" err="1">
                <a:solidFill>
                  <a:srgbClr val="FFFFFF"/>
                </a:solidFill>
                <a:latin typeface="Times New Roman"/>
                <a:cs typeface="Times New Roman"/>
              </a:rPr>
              <a:t>Encryption</a:t>
            </a:r>
            <a:r>
              <a:rPr lang="fr-FR" sz="1600" b="1" dirty="0">
                <a:solidFill>
                  <a:srgbClr val="FFFFFF"/>
                </a:solidFill>
                <a:latin typeface="Times New Roman"/>
                <a:cs typeface="Times New Roman"/>
              </a:rPr>
              <a:t> </a:t>
            </a:r>
          </a:p>
          <a:p>
            <a:pPr marL="12700" lvl="0"/>
            <a:endParaRPr lang="fr-FR" sz="1600" b="1" dirty="0">
              <a:solidFill>
                <a:srgbClr val="FFFFFF"/>
              </a:solidFill>
              <a:latin typeface="Times New Roman"/>
              <a:cs typeface="Times New Roman"/>
            </a:endParaRPr>
          </a:p>
          <a:p>
            <a:pPr marL="12700" lvl="0"/>
            <a:r>
              <a:rPr lang="fr-FR" sz="1600" b="1" dirty="0" err="1">
                <a:solidFill>
                  <a:srgbClr val="FFFFFF"/>
                </a:solidFill>
                <a:latin typeface="Times New Roman"/>
                <a:cs typeface="Times New Roman"/>
              </a:rPr>
              <a:t>Keystore</a:t>
            </a:r>
            <a:r>
              <a:rPr lang="fr-FR" sz="1600" b="1" dirty="0">
                <a:solidFill>
                  <a:srgbClr val="FFFFFF"/>
                </a:solidFill>
                <a:latin typeface="Times New Roman"/>
                <a:cs typeface="Times New Roman"/>
              </a:rPr>
              <a:t> </a:t>
            </a:r>
          </a:p>
          <a:p>
            <a:pPr marL="12700" lvl="0"/>
            <a:endParaRPr lang="fr-FR" sz="1600" b="1" dirty="0">
              <a:solidFill>
                <a:srgbClr val="FFFFFF"/>
              </a:solidFill>
              <a:latin typeface="Times New Roman"/>
              <a:cs typeface="Times New Roman"/>
            </a:endParaRPr>
          </a:p>
          <a:p>
            <a:pPr marL="12700" lvl="0"/>
            <a:r>
              <a:rPr lang="fr-FR" sz="1600" b="1" dirty="0">
                <a:solidFill>
                  <a:srgbClr val="FFFFFF"/>
                </a:solidFill>
                <a:latin typeface="Times New Roman"/>
                <a:cs typeface="Times New Roman"/>
              </a:rPr>
              <a:t>Security-</a:t>
            </a:r>
            <a:r>
              <a:rPr lang="fr-FR" sz="1600" b="1" dirty="0" err="1">
                <a:solidFill>
                  <a:srgbClr val="FFFFFF"/>
                </a:solidFill>
                <a:latin typeface="Times New Roman"/>
                <a:cs typeface="Times New Roman"/>
              </a:rPr>
              <a:t>Enhanced</a:t>
            </a:r>
            <a:r>
              <a:rPr lang="fr-FR" sz="1600" b="1" dirty="0">
                <a:solidFill>
                  <a:srgbClr val="FFFFFF"/>
                </a:solidFill>
                <a:latin typeface="Times New Roman"/>
                <a:cs typeface="Times New Roman"/>
              </a:rPr>
              <a:t> Linux </a:t>
            </a:r>
          </a:p>
        </p:txBody>
      </p:sp>
    </p:spTree>
    <p:extLst>
      <p:ext uri="{BB962C8B-B14F-4D97-AF65-F5344CB8AC3E}">
        <p14:creationId xmlns:p14="http://schemas.microsoft.com/office/powerpoint/2010/main" val="56772464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155793"/>
            <a:ext cx="291220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Run </a:t>
            </a:r>
            <a:r>
              <a:rPr kumimoji="0" lang="fr-FR" sz="1600" b="0"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frida</a:t>
            </a:r>
            <a:r>
              <a:rPr kumimoji="0" lang="fr-FR"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server on the </a:t>
            </a:r>
            <a:r>
              <a:rPr kumimoji="0" lang="fr-FR" sz="1600" b="0"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emulator</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85DD476A-C5B6-4050-9162-742FBCB0DB5D}"/>
              </a:ext>
            </a:extLst>
          </p:cNvPr>
          <p:cNvPicPr/>
          <p:nvPr/>
        </p:nvPicPr>
        <p:blipFill>
          <a:blip r:embed="rId3"/>
          <a:stretch>
            <a:fillRect/>
          </a:stretch>
        </p:blipFill>
        <p:spPr>
          <a:xfrm>
            <a:off x="223629" y="690397"/>
            <a:ext cx="5943600" cy="1377315"/>
          </a:xfrm>
          <a:prstGeom prst="rect">
            <a:avLst/>
          </a:prstGeom>
        </p:spPr>
      </p:pic>
    </p:spTree>
    <p:extLst>
      <p:ext uri="{BB962C8B-B14F-4D97-AF65-F5344CB8AC3E}">
        <p14:creationId xmlns:p14="http://schemas.microsoft.com/office/powerpoint/2010/main" val="209668003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155793"/>
            <a:ext cx="2112630" cy="338554"/>
          </a:xfrm>
          <a:prstGeom prst="rect">
            <a:avLst/>
          </a:prstGeom>
        </p:spPr>
        <p:txBody>
          <a:bodyPr wrap="none">
            <a:spAutoFit/>
          </a:bodyPr>
          <a:lstStyle/>
          <a:p>
            <a:pPr lvl="0"/>
            <a:r>
              <a:rPr lang="fr-FR" sz="1600" dirty="0" err="1">
                <a:solidFill>
                  <a:prstClr val="white"/>
                </a:solidFill>
                <a:latin typeface="Calibri" panose="020F0502020204030204" pitchFamily="34" charset="0"/>
                <a:cs typeface="Calibri" panose="020F0502020204030204" pitchFamily="34" charset="0"/>
              </a:rPr>
              <a:t>Find</a:t>
            </a:r>
            <a:r>
              <a:rPr lang="fr-FR" sz="1600" dirty="0">
                <a:solidFill>
                  <a:prstClr val="white"/>
                </a:solidFill>
                <a:latin typeface="Calibri" panose="020F0502020204030204" pitchFamily="34" charset="0"/>
                <a:cs typeface="Calibri" panose="020F0502020204030204" pitchFamily="34" charset="0"/>
              </a:rPr>
              <a:t> out package </a:t>
            </a:r>
            <a:r>
              <a:rPr lang="fr-FR" sz="1600" dirty="0" err="1">
                <a:solidFill>
                  <a:prstClr val="white"/>
                </a:solidFill>
                <a:latin typeface="Calibri" panose="020F0502020204030204" pitchFamily="34" charset="0"/>
                <a:cs typeface="Calibri" panose="020F0502020204030204" pitchFamily="34" charset="0"/>
              </a:rPr>
              <a:t>name</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89B8A39D-3474-454B-A71C-61634F52C99D}"/>
              </a:ext>
            </a:extLst>
          </p:cNvPr>
          <p:cNvSpPr/>
          <p:nvPr/>
        </p:nvSpPr>
        <p:spPr>
          <a:xfrm>
            <a:off x="1646690" y="437820"/>
            <a:ext cx="4572000" cy="307777"/>
          </a:xfrm>
          <a:prstGeom prst="rect">
            <a:avLst/>
          </a:prstGeom>
        </p:spPr>
        <p:txBody>
          <a:bodyPr>
            <a:spAutoFit/>
          </a:bodyPr>
          <a:lstStyle/>
          <a:p>
            <a:pPr lvl="0">
              <a:spcAft>
                <a:spcPts val="800"/>
              </a:spcAft>
            </a:pP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frida-ps</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-U | grep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doordash</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6D700B32-37B8-4C7C-A34A-663CAD742495}"/>
              </a:ext>
            </a:extLst>
          </p:cNvPr>
          <p:cNvSpPr/>
          <p:nvPr/>
        </p:nvSpPr>
        <p:spPr>
          <a:xfrm>
            <a:off x="217940" y="1218564"/>
            <a:ext cx="3188693" cy="338554"/>
          </a:xfrm>
          <a:prstGeom prst="rect">
            <a:avLst/>
          </a:prstGeom>
        </p:spPr>
        <p:txBody>
          <a:bodyPr wrap="none">
            <a:spAutoFit/>
          </a:bodyPr>
          <a:lstStyle/>
          <a:p>
            <a:pPr lvl="0"/>
            <a:r>
              <a:rPr lang="en-US" sz="1600" dirty="0">
                <a:solidFill>
                  <a:prstClr val="white"/>
                </a:solidFill>
                <a:latin typeface="Calibri" panose="020F0502020204030204" pitchFamily="34" charset="0"/>
                <a:cs typeface="Calibri" panose="020F0502020204030204" pitchFamily="34" charset="0"/>
              </a:rPr>
              <a:t>Inject gadget to selected application</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41E7CED5-AC23-4C02-BBC9-1BAED3119A7D}"/>
              </a:ext>
            </a:extLst>
          </p:cNvPr>
          <p:cNvSpPr/>
          <p:nvPr/>
        </p:nvSpPr>
        <p:spPr>
          <a:xfrm>
            <a:off x="1641001" y="1500591"/>
            <a:ext cx="4572000" cy="307777"/>
          </a:xfrm>
          <a:prstGeom prst="rect">
            <a:avLst/>
          </a:prstGeom>
        </p:spPr>
        <p:txBody>
          <a:bodyPr>
            <a:spAutoFit/>
          </a:bodyPr>
          <a:lstStyle/>
          <a:p>
            <a:pPr lvl="0">
              <a:spcAft>
                <a:spcPts val="800"/>
              </a:spcAft>
            </a:pP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objection --gadget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com.dd.doordash</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explore</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8E4FEFE-D6EA-4287-A957-EEBE2BE8610E}"/>
              </a:ext>
            </a:extLst>
          </p:cNvPr>
          <p:cNvPicPr>
            <a:picLocks noChangeAspect="1"/>
          </p:cNvPicPr>
          <p:nvPr/>
        </p:nvPicPr>
        <p:blipFill>
          <a:blip r:embed="rId3"/>
          <a:stretch>
            <a:fillRect/>
          </a:stretch>
        </p:blipFill>
        <p:spPr>
          <a:xfrm>
            <a:off x="275090" y="745598"/>
            <a:ext cx="6622667" cy="384706"/>
          </a:xfrm>
          <a:prstGeom prst="rect">
            <a:avLst/>
          </a:prstGeom>
        </p:spPr>
      </p:pic>
      <p:pic>
        <p:nvPicPr>
          <p:cNvPr id="3" name="Picture 2">
            <a:extLst>
              <a:ext uri="{FF2B5EF4-FFF2-40B4-BE49-F238E27FC236}">
                <a16:creationId xmlns:a16="http://schemas.microsoft.com/office/drawing/2014/main" id="{BB5DBD6E-3365-432E-BAE6-93557071573C}"/>
              </a:ext>
            </a:extLst>
          </p:cNvPr>
          <p:cNvPicPr>
            <a:picLocks noChangeAspect="1"/>
          </p:cNvPicPr>
          <p:nvPr/>
        </p:nvPicPr>
        <p:blipFill>
          <a:blip r:embed="rId4"/>
          <a:stretch>
            <a:fillRect/>
          </a:stretch>
        </p:blipFill>
        <p:spPr>
          <a:xfrm>
            <a:off x="275090" y="2090395"/>
            <a:ext cx="6627400" cy="2074101"/>
          </a:xfrm>
          <a:prstGeom prst="rect">
            <a:avLst/>
          </a:prstGeom>
        </p:spPr>
      </p:pic>
    </p:spTree>
    <p:extLst>
      <p:ext uri="{BB962C8B-B14F-4D97-AF65-F5344CB8AC3E}">
        <p14:creationId xmlns:p14="http://schemas.microsoft.com/office/powerpoint/2010/main" val="251655825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70068"/>
            <a:ext cx="1710725" cy="338554"/>
          </a:xfrm>
          <a:prstGeom prst="rect">
            <a:avLst/>
          </a:prstGeom>
        </p:spPr>
        <p:txBody>
          <a:bodyPr wrap="none">
            <a:spAutoFit/>
          </a:bodyPr>
          <a:lstStyle/>
          <a:p>
            <a:pPr lvl="0"/>
            <a:r>
              <a:rPr lang="fr-FR" sz="1600" dirty="0" err="1">
                <a:solidFill>
                  <a:prstClr val="white"/>
                </a:solidFill>
                <a:latin typeface="Calibri" panose="020F0502020204030204" pitchFamily="34" charset="0"/>
                <a:cs typeface="Calibri" panose="020F0502020204030204" pitchFamily="34" charset="0"/>
              </a:rPr>
              <a:t>Disable</a:t>
            </a:r>
            <a:r>
              <a:rPr lang="fr-FR" sz="1600" dirty="0">
                <a:solidFill>
                  <a:prstClr val="white"/>
                </a:solidFill>
                <a:latin typeface="Calibri" panose="020F0502020204030204" pitchFamily="34" charset="0"/>
                <a:cs typeface="Calibri" panose="020F0502020204030204" pitchFamily="34" charset="0"/>
              </a:rPr>
              <a:t> </a:t>
            </a:r>
            <a:r>
              <a:rPr lang="fr-FR" sz="1600" dirty="0" err="1">
                <a:solidFill>
                  <a:prstClr val="white"/>
                </a:solidFill>
                <a:latin typeface="Calibri" panose="020F0502020204030204" pitchFamily="34" charset="0"/>
                <a:cs typeface="Calibri" panose="020F0502020204030204" pitchFamily="34" charset="0"/>
              </a:rPr>
              <a:t>ssl</a:t>
            </a:r>
            <a:r>
              <a:rPr lang="fr-FR" sz="1600" dirty="0">
                <a:solidFill>
                  <a:prstClr val="white"/>
                </a:solidFill>
                <a:latin typeface="Calibri" panose="020F0502020204030204" pitchFamily="34" charset="0"/>
                <a:cs typeface="Calibri" panose="020F0502020204030204" pitchFamily="34" charset="0"/>
              </a:rPr>
              <a:t> </a:t>
            </a:r>
            <a:r>
              <a:rPr lang="fr-FR" sz="1600" dirty="0" err="1">
                <a:solidFill>
                  <a:prstClr val="white"/>
                </a:solidFill>
                <a:latin typeface="Calibri" panose="020F0502020204030204" pitchFamily="34" charset="0"/>
                <a:cs typeface="Calibri" panose="020F0502020204030204" pitchFamily="34" charset="0"/>
              </a:rPr>
              <a:t>pinning</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89B8A39D-3474-454B-A71C-61634F52C99D}"/>
              </a:ext>
            </a:extLst>
          </p:cNvPr>
          <p:cNvSpPr/>
          <p:nvPr/>
        </p:nvSpPr>
        <p:spPr>
          <a:xfrm>
            <a:off x="1646690" y="352095"/>
            <a:ext cx="4572000" cy="307777"/>
          </a:xfrm>
          <a:prstGeom prst="rect">
            <a:avLst/>
          </a:prstGeom>
        </p:spPr>
        <p:txBody>
          <a:bodyPr>
            <a:spAutoFit/>
          </a:bodyPr>
          <a:lstStyle/>
          <a:p>
            <a:pPr lvl="0">
              <a:spcAft>
                <a:spcPts val="800"/>
              </a:spcAft>
            </a:pP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android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sslpinning</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disable</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descr="C:\Users\SERIKB~1\AppData\Local\Temp\enhtmlclip\Image(31).png">
            <a:extLst>
              <a:ext uri="{FF2B5EF4-FFF2-40B4-BE49-F238E27FC236}">
                <a16:creationId xmlns:a16="http://schemas.microsoft.com/office/drawing/2014/main" id="{2E4B313B-661C-4D37-BD8D-07A0F0452A9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3629" y="2430990"/>
            <a:ext cx="4643645" cy="2360415"/>
          </a:xfrm>
          <a:prstGeom prst="rect">
            <a:avLst/>
          </a:prstGeom>
          <a:noFill/>
          <a:ln>
            <a:noFill/>
          </a:ln>
        </p:spPr>
      </p:pic>
      <p:pic>
        <p:nvPicPr>
          <p:cNvPr id="2" name="Picture 1">
            <a:extLst>
              <a:ext uri="{FF2B5EF4-FFF2-40B4-BE49-F238E27FC236}">
                <a16:creationId xmlns:a16="http://schemas.microsoft.com/office/drawing/2014/main" id="{1CE0DCF3-122E-4F29-8996-B677812845FF}"/>
              </a:ext>
            </a:extLst>
          </p:cNvPr>
          <p:cNvPicPr>
            <a:picLocks noChangeAspect="1"/>
          </p:cNvPicPr>
          <p:nvPr/>
        </p:nvPicPr>
        <p:blipFill>
          <a:blip r:embed="rId4"/>
          <a:stretch>
            <a:fillRect/>
          </a:stretch>
        </p:blipFill>
        <p:spPr>
          <a:xfrm>
            <a:off x="223629" y="885950"/>
            <a:ext cx="7731651" cy="902798"/>
          </a:xfrm>
          <a:prstGeom prst="rect">
            <a:avLst/>
          </a:prstGeom>
        </p:spPr>
      </p:pic>
    </p:spTree>
    <p:extLst>
      <p:ext uri="{BB962C8B-B14F-4D97-AF65-F5344CB8AC3E}">
        <p14:creationId xmlns:p14="http://schemas.microsoft.com/office/powerpoint/2010/main" val="266585175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156954" y="12918"/>
            <a:ext cx="4475071" cy="338554"/>
          </a:xfrm>
          <a:prstGeom prst="rect">
            <a:avLst/>
          </a:prstGeom>
        </p:spPr>
        <p:txBody>
          <a:bodyPr wrap="square">
            <a:spAutoFit/>
          </a:bodyPr>
          <a:lstStyle/>
          <a:p>
            <a:pPr lvl="0"/>
            <a:r>
              <a:rPr lang="en-US" sz="1600" dirty="0">
                <a:solidFill>
                  <a:prstClr val="white"/>
                </a:solidFill>
                <a:latin typeface="Calibri" panose="020F0502020204030204" pitchFamily="34" charset="0"/>
                <a:cs typeface="Calibri" panose="020F0502020204030204" pitchFamily="34" charset="0"/>
              </a:rPr>
              <a:t>Option bypass SSL pinning using </a:t>
            </a:r>
            <a:r>
              <a:rPr lang="en-US" sz="1600" dirty="0" err="1">
                <a:solidFill>
                  <a:prstClr val="white"/>
                </a:solidFill>
                <a:latin typeface="Calibri" panose="020F0502020204030204" pitchFamily="34" charset="0"/>
                <a:cs typeface="Calibri" panose="020F0502020204030204" pitchFamily="34" charset="0"/>
              </a:rPr>
              <a:t>javascript</a:t>
            </a:r>
            <a:r>
              <a:rPr lang="en-US" sz="1600" dirty="0">
                <a:solidFill>
                  <a:prstClr val="white"/>
                </a:solidFill>
                <a:latin typeface="Calibri" panose="020F0502020204030204" pitchFamily="34" charset="0"/>
                <a:cs typeface="Calibri" panose="020F0502020204030204" pitchFamily="34" charset="0"/>
              </a:rPr>
              <a:t> file</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39B93FEE-378F-49C9-AF60-0E2EDBBCAC38}"/>
              </a:ext>
            </a:extLst>
          </p:cNvPr>
          <p:cNvSpPr/>
          <p:nvPr/>
        </p:nvSpPr>
        <p:spPr>
          <a:xfrm>
            <a:off x="58103" y="292050"/>
            <a:ext cx="8142922" cy="523220"/>
          </a:xfrm>
          <a:prstGeom prst="rect">
            <a:avLst/>
          </a:prstGeom>
        </p:spPr>
        <p:txBody>
          <a:bodyPr wrap="square">
            <a:spAutoFit/>
          </a:bodyPr>
          <a:lstStyle/>
          <a:p>
            <a:pPr lvl="0"/>
            <a:r>
              <a:rPr lang="en-US" sz="1400" dirty="0">
                <a:solidFill>
                  <a:prstClr val="white"/>
                </a:solidFill>
                <a:latin typeface="Calibri" panose="020F0502020204030204" pitchFamily="34" charset="0"/>
                <a:cs typeface="Calibri" panose="020F0502020204030204" pitchFamily="34" charset="0"/>
              </a:rPr>
              <a:t>Download universal </a:t>
            </a:r>
            <a:r>
              <a:rPr lang="en-US" sz="1400" dirty="0" err="1">
                <a:solidFill>
                  <a:prstClr val="white"/>
                </a:solidFill>
                <a:latin typeface="Calibri" panose="020F0502020204030204" pitchFamily="34" charset="0"/>
                <a:cs typeface="Calibri" panose="020F0502020204030204" pitchFamily="34" charset="0"/>
              </a:rPr>
              <a:t>ssl</a:t>
            </a:r>
            <a:r>
              <a:rPr lang="en-US" sz="1400" dirty="0">
                <a:solidFill>
                  <a:prstClr val="white"/>
                </a:solidFill>
                <a:latin typeface="Calibri" panose="020F0502020204030204" pitchFamily="34" charset="0"/>
                <a:cs typeface="Calibri" panose="020F0502020204030204" pitchFamily="34" charset="0"/>
              </a:rPr>
              <a:t> pinning </a:t>
            </a:r>
            <a:r>
              <a:rPr lang="en-US" sz="1400" dirty="0" err="1">
                <a:solidFill>
                  <a:prstClr val="white"/>
                </a:solidFill>
                <a:latin typeface="Calibri" panose="020F0502020204030204" pitchFamily="34" charset="0"/>
                <a:cs typeface="Calibri" panose="020F0502020204030204" pitchFamily="34" charset="0"/>
              </a:rPr>
              <a:t>javascript</a:t>
            </a:r>
            <a:r>
              <a:rPr lang="en-US" sz="1400" dirty="0">
                <a:solidFill>
                  <a:prstClr val="white"/>
                </a:solidFill>
                <a:latin typeface="Calibri" panose="020F0502020204030204" pitchFamily="34" charset="0"/>
                <a:cs typeface="Calibri" panose="020F0502020204030204" pitchFamily="34" charset="0"/>
              </a:rPr>
              <a:t> file:</a:t>
            </a:r>
          </a:p>
          <a:p>
            <a:pPr lvl="0"/>
            <a:r>
              <a:rPr lang="en-US" sz="1400" dirty="0">
                <a:solidFill>
                  <a:prstClr val="white"/>
                </a:solidFill>
                <a:latin typeface="Calibri" panose="020F0502020204030204" pitchFamily="34" charset="0"/>
                <a:cs typeface="Calibri" panose="020F0502020204030204" pitchFamily="34" charset="0"/>
              </a:rPr>
              <a:t>https://codeshare.frida.re/@pcipolloni/universal-android-ssl-pinning-bypass-with-frida/</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10" name="Picture 9" descr="C:\Users\SERIKB~1\AppData\Local\Temp\enhtmlclip\Image(32).png">
            <a:extLst>
              <a:ext uri="{FF2B5EF4-FFF2-40B4-BE49-F238E27FC236}">
                <a16:creationId xmlns:a16="http://schemas.microsoft.com/office/drawing/2014/main" id="{1C427E4E-4258-4668-BBF1-04F403DDB4D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76325" y="815270"/>
            <a:ext cx="6437947" cy="4154765"/>
          </a:xfrm>
          <a:prstGeom prst="rect">
            <a:avLst/>
          </a:prstGeom>
          <a:noFill/>
          <a:ln>
            <a:noFill/>
          </a:ln>
        </p:spPr>
      </p:pic>
    </p:spTree>
    <p:extLst>
      <p:ext uri="{BB962C8B-B14F-4D97-AF65-F5344CB8AC3E}">
        <p14:creationId xmlns:p14="http://schemas.microsoft.com/office/powerpoint/2010/main" val="301608924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61729" y="260568"/>
            <a:ext cx="3328732" cy="338554"/>
          </a:xfrm>
          <a:prstGeom prst="rect">
            <a:avLst/>
          </a:prstGeom>
        </p:spPr>
        <p:txBody>
          <a:bodyPr wrap="none">
            <a:spAutoFit/>
          </a:bodyPr>
          <a:lstStyle/>
          <a:p>
            <a:pPr lvl="0"/>
            <a:r>
              <a:rPr lang="fr-FR" sz="1600" dirty="0">
                <a:solidFill>
                  <a:prstClr val="white"/>
                </a:solidFill>
                <a:latin typeface="Calibri" panose="020F0502020204030204" pitchFamily="34" charset="0"/>
                <a:cs typeface="Calibri" panose="020F0502020204030204" pitchFamily="34" charset="0"/>
              </a:rPr>
              <a:t>Copy </a:t>
            </a:r>
            <a:r>
              <a:rPr lang="fr-FR" sz="1600" dirty="0" err="1">
                <a:solidFill>
                  <a:prstClr val="white"/>
                </a:solidFill>
                <a:latin typeface="Calibri" panose="020F0502020204030204" pitchFamily="34" charset="0"/>
                <a:cs typeface="Calibri" panose="020F0502020204030204" pitchFamily="34" charset="0"/>
              </a:rPr>
              <a:t>burp</a:t>
            </a:r>
            <a:r>
              <a:rPr lang="fr-FR" sz="1600" dirty="0">
                <a:solidFill>
                  <a:prstClr val="white"/>
                </a:solidFill>
                <a:latin typeface="Calibri" panose="020F0502020204030204" pitchFamily="34" charset="0"/>
                <a:cs typeface="Calibri" panose="020F0502020204030204" pitchFamily="34" charset="0"/>
              </a:rPr>
              <a:t> suite certification temp file</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89B8A39D-3474-454B-A71C-61634F52C99D}"/>
              </a:ext>
            </a:extLst>
          </p:cNvPr>
          <p:cNvSpPr/>
          <p:nvPr/>
        </p:nvSpPr>
        <p:spPr>
          <a:xfrm>
            <a:off x="1684790" y="542595"/>
            <a:ext cx="4572000" cy="307777"/>
          </a:xfrm>
          <a:prstGeom prst="rect">
            <a:avLst/>
          </a:prstGeom>
        </p:spPr>
        <p:txBody>
          <a:bodyPr>
            <a:spAutoFit/>
          </a:bodyPr>
          <a:lstStyle/>
          <a:p>
            <a:pPr lvl="0">
              <a:spcAft>
                <a:spcPts val="800"/>
              </a:spcAft>
            </a:pP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adb</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push burp.cer /data/local/</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tmp</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/cert-der.crt</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D4C2BFF-7663-4D01-8B10-E4123344D505}"/>
              </a:ext>
            </a:extLst>
          </p:cNvPr>
          <p:cNvSpPr/>
          <p:nvPr/>
        </p:nvSpPr>
        <p:spPr>
          <a:xfrm>
            <a:off x="261729" y="765393"/>
            <a:ext cx="4829143" cy="338554"/>
          </a:xfrm>
          <a:prstGeom prst="rect">
            <a:avLst/>
          </a:prstGeom>
        </p:spPr>
        <p:txBody>
          <a:bodyPr wrap="none">
            <a:spAutoFit/>
          </a:bodyPr>
          <a:lstStyle/>
          <a:p>
            <a:pPr lvl="0"/>
            <a:r>
              <a:rPr lang="en-US" sz="1600" dirty="0">
                <a:solidFill>
                  <a:prstClr val="white"/>
                </a:solidFill>
                <a:latin typeface="Calibri" panose="020F0502020204030204" pitchFamily="34" charset="0"/>
                <a:cs typeface="Calibri" panose="020F0502020204030204" pitchFamily="34" charset="0"/>
              </a:rPr>
              <a:t>Run </a:t>
            </a:r>
            <a:r>
              <a:rPr lang="en-US" sz="1600" dirty="0" err="1">
                <a:solidFill>
                  <a:prstClr val="white"/>
                </a:solidFill>
                <a:latin typeface="Calibri" panose="020F0502020204030204" pitchFamily="34" charset="0"/>
                <a:cs typeface="Calibri" panose="020F0502020204030204" pitchFamily="34" charset="0"/>
              </a:rPr>
              <a:t>frida</a:t>
            </a:r>
            <a:r>
              <a:rPr lang="en-US" sz="1600" dirty="0">
                <a:solidFill>
                  <a:prstClr val="white"/>
                </a:solidFill>
                <a:latin typeface="Calibri" panose="020F0502020204030204" pitchFamily="34" charset="0"/>
                <a:cs typeface="Calibri" panose="020F0502020204030204" pitchFamily="34" charset="0"/>
              </a:rPr>
              <a:t> with universal </a:t>
            </a:r>
            <a:r>
              <a:rPr lang="en-US" sz="1600" dirty="0" err="1">
                <a:solidFill>
                  <a:prstClr val="white"/>
                </a:solidFill>
                <a:latin typeface="Calibri" panose="020F0502020204030204" pitchFamily="34" charset="0"/>
                <a:cs typeface="Calibri" panose="020F0502020204030204" pitchFamily="34" charset="0"/>
              </a:rPr>
              <a:t>ssl</a:t>
            </a:r>
            <a:r>
              <a:rPr lang="en-US" sz="1600" dirty="0">
                <a:solidFill>
                  <a:prstClr val="white"/>
                </a:solidFill>
                <a:latin typeface="Calibri" panose="020F0502020204030204" pitchFamily="34" charset="0"/>
                <a:cs typeface="Calibri" panose="020F0502020204030204" pitchFamily="34" charset="0"/>
              </a:rPr>
              <a:t> pinning bypass </a:t>
            </a:r>
            <a:r>
              <a:rPr lang="en-US" sz="1600" dirty="0" err="1">
                <a:solidFill>
                  <a:prstClr val="white"/>
                </a:solidFill>
                <a:latin typeface="Calibri" panose="020F0502020204030204" pitchFamily="34" charset="0"/>
                <a:cs typeface="Calibri" panose="020F0502020204030204" pitchFamily="34" charset="0"/>
              </a:rPr>
              <a:t>javascript</a:t>
            </a:r>
            <a:r>
              <a:rPr lang="en-US" sz="1600" dirty="0">
                <a:solidFill>
                  <a:prstClr val="white"/>
                </a:solidFill>
                <a:latin typeface="Calibri" panose="020F0502020204030204" pitchFamily="34" charset="0"/>
                <a:cs typeface="Calibri" panose="020F0502020204030204" pitchFamily="34" charset="0"/>
              </a:rPr>
              <a:t> file</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4C25635C-4B62-496C-91F1-A680DF0E9488}"/>
              </a:ext>
            </a:extLst>
          </p:cNvPr>
          <p:cNvSpPr/>
          <p:nvPr/>
        </p:nvSpPr>
        <p:spPr>
          <a:xfrm>
            <a:off x="1703839" y="1050369"/>
            <a:ext cx="5420860" cy="307777"/>
          </a:xfrm>
          <a:prstGeom prst="rect">
            <a:avLst/>
          </a:prstGeom>
        </p:spPr>
        <p:txBody>
          <a:bodyPr wrap="square">
            <a:spAutoFit/>
          </a:bodyPr>
          <a:lstStyle/>
          <a:p>
            <a:pPr lvl="0">
              <a:spcAft>
                <a:spcPts val="800"/>
              </a:spcAft>
            </a:pP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frida</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-U -f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com.dd.doordash</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-l android_ssl_pinning.js --no-pause</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37FDA87F-E62E-49C7-958C-0369CDF9C597}"/>
              </a:ext>
            </a:extLst>
          </p:cNvPr>
          <p:cNvPicPr>
            <a:picLocks noChangeAspect="1"/>
          </p:cNvPicPr>
          <p:nvPr/>
        </p:nvPicPr>
        <p:blipFill>
          <a:blip r:embed="rId3"/>
          <a:stretch>
            <a:fillRect/>
          </a:stretch>
        </p:blipFill>
        <p:spPr>
          <a:xfrm>
            <a:off x="150001" y="1358146"/>
            <a:ext cx="7290160" cy="3712362"/>
          </a:xfrm>
          <a:prstGeom prst="rect">
            <a:avLst/>
          </a:prstGeom>
        </p:spPr>
      </p:pic>
    </p:spTree>
    <p:extLst>
      <p:ext uri="{BB962C8B-B14F-4D97-AF65-F5344CB8AC3E}">
        <p14:creationId xmlns:p14="http://schemas.microsoft.com/office/powerpoint/2010/main" val="177746350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E3FCC-CF48-4805-A46C-5E109E2E5882}"/>
              </a:ext>
            </a:extLst>
          </p:cNvPr>
          <p:cNvSpPr/>
          <p:nvPr/>
        </p:nvSpPr>
        <p:spPr>
          <a:xfrm>
            <a:off x="260456" y="354678"/>
            <a:ext cx="2113271" cy="387798"/>
          </a:xfrm>
          <a:prstGeom prst="rect">
            <a:avLst/>
          </a:prstGeom>
        </p:spPr>
        <p:txBody>
          <a:bodyPr wrap="none">
            <a:spAutoFit/>
          </a:bodyPr>
          <a:lstStyle/>
          <a:p>
            <a:pPr marL="66674" marR="0" lvl="0" indent="0" algn="l" defTabSz="914400" rtl="0" eaLnBrk="1" fontAlgn="auto" latinLnBrk="0" hangingPunct="1">
              <a:lnSpc>
                <a:spcPct val="95825"/>
              </a:lnSpc>
              <a:spcBef>
                <a:spcPts val="0"/>
              </a:spcBef>
              <a:spcAft>
                <a:spcPts val="0"/>
              </a:spcAft>
              <a:buClrTx/>
              <a:buSzTx/>
              <a:buFontTx/>
              <a:buNone/>
              <a:tabLst/>
              <a:defRPr/>
            </a:pPr>
            <a:r>
              <a:rPr kumimoji="0" lang="en-US" sz="2000" b="1" i="0" u="none" strike="noStrike" kern="1200" cap="none" spc="42" normalizeH="0" baseline="0" noProof="0" dirty="0">
                <a:ln>
                  <a:noFill/>
                </a:ln>
                <a:solidFill>
                  <a:prstClr val="white"/>
                </a:solidFill>
                <a:effectLst/>
                <a:uLnTx/>
                <a:uFillTx/>
                <a:latin typeface="Times New Roman"/>
                <a:cs typeface="Times New Roman"/>
              </a:rPr>
              <a:t>Best practice(s):</a:t>
            </a:r>
            <a:endParaRPr kumimoji="0" lang="en-US" sz="2000" b="0" i="0" u="none" strike="noStrike" kern="1200" cap="none" spc="0" normalizeH="0" baseline="0" noProof="0" dirty="0">
              <a:ln>
                <a:noFill/>
              </a:ln>
              <a:solidFill>
                <a:prstClr val="white"/>
              </a:solidFill>
              <a:effectLst/>
              <a:uLnTx/>
              <a:uFillTx/>
              <a:latin typeface="Times New Roman"/>
              <a:cs typeface="Times New Roman"/>
            </a:endParaRPr>
          </a:p>
        </p:txBody>
      </p:sp>
      <p:sp>
        <p:nvSpPr>
          <p:cNvPr id="7" name="object 3">
            <a:extLst>
              <a:ext uri="{FF2B5EF4-FFF2-40B4-BE49-F238E27FC236}">
                <a16:creationId xmlns:a16="http://schemas.microsoft.com/office/drawing/2014/main" id="{AFE6C4D7-62A7-47E4-AC57-6EE72F0CFDF7}"/>
              </a:ext>
            </a:extLst>
          </p:cNvPr>
          <p:cNvSpPr txBox="1"/>
          <p:nvPr/>
        </p:nvSpPr>
        <p:spPr>
          <a:xfrm>
            <a:off x="260456" y="1105075"/>
            <a:ext cx="7877051" cy="2237550"/>
          </a:xfrm>
          <a:prstGeom prst="rect">
            <a:avLst/>
          </a:prstGeom>
        </p:spPr>
        <p:txBody>
          <a:bodyPr wrap="square" lIns="0" tIns="14605" rIns="0" bIns="0" rtlCol="0">
            <a:noAutofit/>
          </a:bodyPr>
          <a:lstStyle/>
          <a:p>
            <a:pPr marL="85724" lvl="0" algn="just">
              <a:lnSpc>
                <a:spcPct val="95825"/>
              </a:lnSpc>
            </a:pPr>
            <a:r>
              <a:rPr lang="en-US" sz="2000" spc="102" dirty="0">
                <a:solidFill>
                  <a:srgbClr val="0099FF"/>
                </a:solidFill>
                <a:latin typeface="Times New Roman"/>
                <a:cs typeface="Times New Roman"/>
              </a:rPr>
              <a:t>Implement secure transmission of sensitive data</a:t>
            </a:r>
          </a:p>
          <a:p>
            <a:pPr marL="85724" lvl="0" algn="just">
              <a:lnSpc>
                <a:spcPct val="95825"/>
              </a:lnSpc>
            </a:pPr>
            <a:endParaRPr lang="en-US" sz="2000" spc="102" dirty="0">
              <a:solidFill>
                <a:srgbClr val="0099FF"/>
              </a:solidFill>
              <a:latin typeface="Times New Roman"/>
              <a:cs typeface="Times New Roman"/>
            </a:endParaRPr>
          </a:p>
          <a:p>
            <a:pPr marL="85724" marR="494096" lvl="0" algn="just">
              <a:lnSpc>
                <a:spcPts val="1609"/>
              </a:lnSpc>
              <a:spcBef>
                <a:spcPts val="60"/>
              </a:spcBef>
            </a:pPr>
            <a:r>
              <a:rPr lang="en-US" sz="1600" spc="43" dirty="0">
                <a:solidFill>
                  <a:prstClr val="white"/>
                </a:solidFill>
                <a:latin typeface="Times New Roman"/>
                <a:cs typeface="Times New Roman"/>
              </a:rPr>
              <a:t>Best practices call for app providers to use SSL/TLS effectively to secure the transmission of passwords, login IDs, and other sensitive data over the network, and even go further and leverage app-layer encryption to protect user data</a:t>
            </a:r>
            <a:r>
              <a:rPr kumimoji="0" lang="en-US" sz="1600" b="0" i="0" u="none" strike="noStrike" kern="1200" cap="none" spc="37" normalizeH="0" baseline="0" noProof="0" dirty="0">
                <a:ln>
                  <a:noFill/>
                </a:ln>
                <a:solidFill>
                  <a:prstClr val="white"/>
                </a:solidFill>
                <a:effectLst/>
                <a:uLnTx/>
                <a:uFillTx/>
                <a:latin typeface="Times New Roman"/>
                <a:cs typeface="Times New Roman"/>
              </a:rPr>
              <a:t>.</a:t>
            </a:r>
            <a:endParaRPr kumimoji="0" lang="en-US" sz="1600" b="0" i="0" u="none" strike="noStrike" kern="1200" cap="none" spc="0" normalizeH="0" baseline="0" noProof="0" dirty="0">
              <a:ln>
                <a:noFill/>
              </a:ln>
              <a:solidFill>
                <a:prstClr val="white"/>
              </a:solidFill>
              <a:effectLst/>
              <a:uLnTx/>
              <a:uFillTx/>
              <a:latin typeface="Times New Roman"/>
              <a:cs typeface="Times New Roman"/>
            </a:endParaRPr>
          </a:p>
        </p:txBody>
      </p:sp>
    </p:spTree>
    <p:extLst>
      <p:ext uri="{BB962C8B-B14F-4D97-AF65-F5344CB8AC3E}">
        <p14:creationId xmlns:p14="http://schemas.microsoft.com/office/powerpoint/2010/main" val="93113680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11">
            <a:extLst>
              <a:ext uri="{FF2B5EF4-FFF2-40B4-BE49-F238E27FC236}">
                <a16:creationId xmlns:a16="http://schemas.microsoft.com/office/drawing/2014/main" id="{C086EF82-694C-4CA1-B574-B2C7C98B0C9D}"/>
              </a:ext>
            </a:extLst>
          </p:cNvPr>
          <p:cNvSpPr txBox="1"/>
          <p:nvPr/>
        </p:nvSpPr>
        <p:spPr>
          <a:xfrm>
            <a:off x="837663" y="1147650"/>
            <a:ext cx="2647950" cy="2465700"/>
          </a:xfrm>
          <a:prstGeom prst="rect">
            <a:avLst/>
          </a:prstGeom>
        </p:spPr>
        <p:txBody>
          <a:bodyPr wrap="square" lIns="0" tIns="123285" rIns="0" bIns="0" rtlCol="0">
            <a:noAutofit/>
          </a:bodyPr>
          <a:lstStyle/>
          <a:p>
            <a:pPr marL="85724" marR="0" lvl="0" indent="0" algn="l" defTabSz="914400" rtl="0" eaLnBrk="1" fontAlgn="auto" latinLnBrk="0" hangingPunct="1">
              <a:lnSpc>
                <a:spcPts val="19415"/>
              </a:lnSpc>
              <a:spcBef>
                <a:spcPts val="0"/>
              </a:spcBef>
              <a:spcAft>
                <a:spcPts val="0"/>
              </a:spcAft>
              <a:buClrTx/>
              <a:buSzTx/>
              <a:buFontTx/>
              <a:buNone/>
              <a:tabLst/>
              <a:defRPr/>
            </a:pPr>
            <a:r>
              <a:rPr kumimoji="0" lang="en-US" sz="41250" b="1" i="0" u="none" strike="noStrike" kern="1200" cap="none" spc="2061" normalizeH="0" baseline="-12333" noProof="0" dirty="0">
                <a:ln>
                  <a:noFill/>
                </a:ln>
                <a:solidFill>
                  <a:srgbClr val="FFFFFF"/>
                </a:solidFill>
                <a:effectLst/>
                <a:uLnTx/>
                <a:uFillTx/>
                <a:latin typeface="Times New Roman"/>
                <a:cs typeface="Times New Roman"/>
              </a:rPr>
              <a:t>4</a:t>
            </a:r>
            <a:endParaRPr kumimoji="0" sz="275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7" name="object 15">
            <a:extLst>
              <a:ext uri="{FF2B5EF4-FFF2-40B4-BE49-F238E27FC236}">
                <a16:creationId xmlns:a16="http://schemas.microsoft.com/office/drawing/2014/main" id="{97B7B7DD-9F3D-4345-BC64-618620BB673B}"/>
              </a:ext>
            </a:extLst>
          </p:cNvPr>
          <p:cNvSpPr txBox="1"/>
          <p:nvPr/>
        </p:nvSpPr>
        <p:spPr>
          <a:xfrm>
            <a:off x="2868086" y="1829750"/>
            <a:ext cx="5438251" cy="1889875"/>
          </a:xfrm>
          <a:prstGeom prst="rect">
            <a:avLst/>
          </a:prstGeom>
        </p:spPr>
        <p:txBody>
          <a:bodyPr wrap="square" lIns="0" tIns="39370" rIns="0" bIns="0" rtlCol="0">
            <a:noAutofit/>
          </a:bodyPr>
          <a:lstStyle/>
          <a:p>
            <a:pPr marL="12700" lvl="0">
              <a:lnSpc>
                <a:spcPts val="6200"/>
              </a:lnSpc>
            </a:pPr>
            <a:r>
              <a:rPr lang="en-US" sz="6000" b="1" dirty="0">
                <a:solidFill>
                  <a:srgbClr val="FFFFFF"/>
                </a:solidFill>
                <a:latin typeface="Times New Roman"/>
                <a:cs typeface="Times New Roman"/>
              </a:rPr>
              <a:t>Insecure Authentication</a:t>
            </a:r>
          </a:p>
        </p:txBody>
      </p:sp>
    </p:spTree>
    <p:extLst>
      <p:ext uri="{BB962C8B-B14F-4D97-AF65-F5344CB8AC3E}">
        <p14:creationId xmlns:p14="http://schemas.microsoft.com/office/powerpoint/2010/main" val="259049595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438149" y="1138237"/>
            <a:ext cx="7591425" cy="2957513"/>
          </a:xfrm>
          <a:prstGeom prst="rect">
            <a:avLst/>
          </a:prstGeom>
        </p:spPr>
        <p:txBody>
          <a:bodyPr wrap="square" lIns="0" tIns="57975" rIns="0" bIns="0" rtlCol="0">
            <a:noAutofit/>
          </a:bodyPr>
          <a:lstStyle/>
          <a:p>
            <a:pPr algn="just">
              <a:lnSpc>
                <a:spcPts val="750"/>
              </a:lnSpc>
            </a:pPr>
            <a:endParaRPr lang="en-US" sz="500" dirty="0"/>
          </a:p>
          <a:p>
            <a:pPr marL="12700" marR="66160" algn="just">
              <a:lnSpc>
                <a:spcPts val="3840"/>
              </a:lnSpc>
            </a:pPr>
            <a:r>
              <a:rPr lang="en-US" sz="2400" spc="116" dirty="0">
                <a:solidFill>
                  <a:srgbClr val="FFFFFF"/>
                </a:solidFill>
                <a:latin typeface="Times New Roman"/>
                <a:cs typeface="Times New Roman"/>
              </a:rPr>
              <a:t>Mobile apps need to </a:t>
            </a:r>
            <a:r>
              <a:rPr lang="en-US" sz="2400" b="1" spc="59" dirty="0">
                <a:solidFill>
                  <a:srgbClr val="33CCFF"/>
                </a:solidFill>
                <a:latin typeface="Times New Roman"/>
                <a:cs typeface="Times New Roman"/>
              </a:rPr>
              <a:t>securely identify a user </a:t>
            </a:r>
            <a:r>
              <a:rPr lang="en-US" sz="2400" spc="59" dirty="0">
                <a:solidFill>
                  <a:srgbClr val="FFFFFF"/>
                </a:solidFill>
                <a:latin typeface="Times New Roman"/>
                <a:cs typeface="Times New Roman"/>
              </a:rPr>
              <a:t>and </a:t>
            </a:r>
            <a:r>
              <a:rPr lang="en-US" sz="2400" b="1" spc="59" dirty="0">
                <a:solidFill>
                  <a:srgbClr val="33CCFF"/>
                </a:solidFill>
                <a:latin typeface="Times New Roman"/>
                <a:cs typeface="Times New Roman"/>
              </a:rPr>
              <a:t>maintain that user’s identity</a:t>
            </a:r>
            <a:r>
              <a:rPr lang="en-US" sz="2400" spc="59" dirty="0">
                <a:solidFill>
                  <a:srgbClr val="FFFFFF"/>
                </a:solidFill>
                <a:latin typeface="Times New Roman"/>
                <a:cs typeface="Times New Roman"/>
              </a:rPr>
              <a:t>, especially when </a:t>
            </a:r>
            <a:r>
              <a:rPr lang="en-US" sz="2400" spc="99" dirty="0">
                <a:solidFill>
                  <a:srgbClr val="FFFFFF"/>
                </a:solidFill>
                <a:latin typeface="Times New Roman"/>
                <a:cs typeface="Times New Roman"/>
              </a:rPr>
              <a:t>users are calling and sending </a:t>
            </a:r>
            <a:r>
              <a:rPr lang="en-US" sz="2400" spc="138" dirty="0">
                <a:solidFill>
                  <a:srgbClr val="FFFFFF"/>
                </a:solidFill>
                <a:latin typeface="Times New Roman"/>
                <a:cs typeface="Times New Roman"/>
              </a:rPr>
              <a:t>sensitive</a:t>
            </a:r>
            <a:r>
              <a:rPr lang="en-US" sz="2400" spc="-204" dirty="0">
                <a:solidFill>
                  <a:srgbClr val="FFFFFF"/>
                </a:solidFill>
                <a:latin typeface="Times New Roman"/>
                <a:cs typeface="Times New Roman"/>
              </a:rPr>
              <a:t> </a:t>
            </a:r>
            <a:r>
              <a:rPr lang="en-US" sz="2400" spc="0" dirty="0">
                <a:solidFill>
                  <a:srgbClr val="FFFFFF"/>
                </a:solidFill>
                <a:latin typeface="Times New Roman"/>
                <a:cs typeface="Times New Roman"/>
              </a:rPr>
              <a:t>data</a:t>
            </a:r>
            <a:r>
              <a:rPr lang="en-US" sz="2400" spc="812" dirty="0">
                <a:solidFill>
                  <a:srgbClr val="FFFFFF"/>
                </a:solidFill>
                <a:latin typeface="Times New Roman"/>
                <a:cs typeface="Times New Roman"/>
              </a:rPr>
              <a:t> </a:t>
            </a:r>
            <a:r>
              <a:rPr lang="en-US" sz="2400" spc="0" dirty="0">
                <a:solidFill>
                  <a:srgbClr val="FFFFFF"/>
                </a:solidFill>
                <a:latin typeface="Times New Roman"/>
                <a:cs typeface="Times New Roman"/>
              </a:rPr>
              <a:t>such</a:t>
            </a:r>
            <a:r>
              <a:rPr lang="en-US" sz="2400" spc="388" dirty="0">
                <a:solidFill>
                  <a:srgbClr val="FFFFFF"/>
                </a:solidFill>
                <a:latin typeface="Times New Roman"/>
                <a:cs typeface="Times New Roman"/>
              </a:rPr>
              <a:t> </a:t>
            </a:r>
            <a:r>
              <a:rPr lang="en-US" sz="2400" spc="0" dirty="0">
                <a:solidFill>
                  <a:srgbClr val="FFFFFF"/>
                </a:solidFill>
                <a:latin typeface="Times New Roman"/>
                <a:cs typeface="Times New Roman"/>
              </a:rPr>
              <a:t>as</a:t>
            </a:r>
            <a:r>
              <a:rPr lang="en-US" sz="2400" spc="184" dirty="0">
                <a:solidFill>
                  <a:srgbClr val="FFFFFF"/>
                </a:solidFill>
                <a:latin typeface="Times New Roman"/>
                <a:cs typeface="Times New Roman"/>
              </a:rPr>
              <a:t> </a:t>
            </a:r>
            <a:r>
              <a:rPr lang="en-US" sz="2400" spc="68" dirty="0">
                <a:solidFill>
                  <a:srgbClr val="FFFFFF"/>
                </a:solidFill>
                <a:latin typeface="Times New Roman"/>
                <a:cs typeface="Times New Roman"/>
              </a:rPr>
              <a:t>financial</a:t>
            </a:r>
            <a:r>
              <a:rPr lang="en-US" sz="2400" spc="44" dirty="0">
                <a:solidFill>
                  <a:srgbClr val="FFFFFF"/>
                </a:solidFill>
                <a:latin typeface="Times New Roman"/>
                <a:cs typeface="Times New Roman"/>
              </a:rPr>
              <a:t> </a:t>
            </a:r>
            <a:r>
              <a:rPr lang="en-US" sz="2400" spc="118" dirty="0">
                <a:solidFill>
                  <a:srgbClr val="FFFFFF"/>
                </a:solidFill>
                <a:latin typeface="Times New Roman"/>
                <a:cs typeface="Times New Roman"/>
              </a:rPr>
              <a:t>information.</a:t>
            </a:r>
            <a:endParaRPr lang="en-US" sz="2400" dirty="0">
              <a:latin typeface="Times New Roman"/>
              <a:cs typeface="Times New Roman"/>
            </a:endParaRPr>
          </a:p>
        </p:txBody>
      </p:sp>
    </p:spTree>
    <p:extLst>
      <p:ext uri="{BB962C8B-B14F-4D97-AF65-F5344CB8AC3E}">
        <p14:creationId xmlns:p14="http://schemas.microsoft.com/office/powerpoint/2010/main" val="59997339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155793"/>
            <a:ext cx="2112630" cy="338554"/>
          </a:xfrm>
          <a:prstGeom prst="rect">
            <a:avLst/>
          </a:prstGeom>
        </p:spPr>
        <p:txBody>
          <a:bodyPr wrap="none">
            <a:spAutoFit/>
          </a:bodyPr>
          <a:lstStyle/>
          <a:p>
            <a:pPr lvl="0"/>
            <a:r>
              <a:rPr lang="fr-FR" sz="1600" dirty="0">
                <a:solidFill>
                  <a:prstClr val="white"/>
                </a:solidFill>
                <a:latin typeface="Calibri" panose="020F0502020204030204" pitchFamily="34" charset="0"/>
                <a:cs typeface="Calibri" panose="020F0502020204030204" pitchFamily="34" charset="0"/>
              </a:rPr>
              <a:t>Reverse the application</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89B8A39D-3474-454B-A71C-61634F52C99D}"/>
              </a:ext>
            </a:extLst>
          </p:cNvPr>
          <p:cNvSpPr/>
          <p:nvPr/>
        </p:nvSpPr>
        <p:spPr>
          <a:xfrm>
            <a:off x="1646690" y="437820"/>
            <a:ext cx="4572000" cy="307777"/>
          </a:xfrm>
          <a:prstGeom prst="rect">
            <a:avLst/>
          </a:prstGeom>
        </p:spPr>
        <p:txBody>
          <a:bodyPr>
            <a:spAutoFit/>
          </a:bodyPr>
          <a:lstStyle/>
          <a:p>
            <a:pPr lvl="0">
              <a:spcAft>
                <a:spcPts val="800"/>
              </a:spcAft>
            </a:pP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jadx-gui</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frida-demo.apk</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0" name="Rectangle 9">
            <a:extLst>
              <a:ext uri="{FF2B5EF4-FFF2-40B4-BE49-F238E27FC236}">
                <a16:creationId xmlns:a16="http://schemas.microsoft.com/office/drawing/2014/main" id="{6D700B32-37B8-4C7C-A34A-663CAD742495}"/>
              </a:ext>
            </a:extLst>
          </p:cNvPr>
          <p:cNvSpPr/>
          <p:nvPr/>
        </p:nvSpPr>
        <p:spPr>
          <a:xfrm>
            <a:off x="217940" y="1094739"/>
            <a:ext cx="1662378" cy="338554"/>
          </a:xfrm>
          <a:prstGeom prst="rect">
            <a:avLst/>
          </a:prstGeom>
        </p:spPr>
        <p:txBody>
          <a:bodyPr wrap="none">
            <a:spAutoFit/>
          </a:bodyPr>
          <a:lstStyle/>
          <a:p>
            <a:pPr lvl="0"/>
            <a:r>
              <a:rPr lang="en-US" sz="1600" dirty="0">
                <a:solidFill>
                  <a:prstClr val="white"/>
                </a:solidFill>
                <a:latin typeface="Calibri" panose="020F0502020204030204" pitchFamily="34" charset="0"/>
                <a:cs typeface="Calibri" panose="020F0502020204030204" pitchFamily="34" charset="0"/>
              </a:rPr>
              <a:t>Encoded pin code</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14" name="Picture 13" descr="https://lh6.googleusercontent.com/0SrmLqSYwzgCwNIXWflmBU0GvaftsA6ZDGi08AxfDPnAG-0XV-wnG6mGFT6MkrTDOHoVPAmwfcpv9YtocZyU-6-rtI84dQPdqcEz3bOMFkzTXBit-DkhZ6OVrcRXjixiaAe5VtQK">
            <a:extLst>
              <a:ext uri="{FF2B5EF4-FFF2-40B4-BE49-F238E27FC236}">
                <a16:creationId xmlns:a16="http://schemas.microsoft.com/office/drawing/2014/main" id="{276516AE-673E-46FF-8898-08D1F27890B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75090" y="1484779"/>
            <a:ext cx="5297035" cy="1334621"/>
          </a:xfrm>
          <a:prstGeom prst="rect">
            <a:avLst/>
          </a:prstGeom>
          <a:noFill/>
          <a:ln>
            <a:noFill/>
          </a:ln>
        </p:spPr>
      </p:pic>
      <p:sp>
        <p:nvSpPr>
          <p:cNvPr id="15" name="Rectangle 14">
            <a:extLst>
              <a:ext uri="{FF2B5EF4-FFF2-40B4-BE49-F238E27FC236}">
                <a16:creationId xmlns:a16="http://schemas.microsoft.com/office/drawing/2014/main" id="{BB378B95-E4F2-432C-9DA9-19BA646672DF}"/>
              </a:ext>
            </a:extLst>
          </p:cNvPr>
          <p:cNvSpPr/>
          <p:nvPr/>
        </p:nvSpPr>
        <p:spPr>
          <a:xfrm>
            <a:off x="217940" y="2819400"/>
            <a:ext cx="1575816" cy="338554"/>
          </a:xfrm>
          <a:prstGeom prst="rect">
            <a:avLst/>
          </a:prstGeom>
        </p:spPr>
        <p:txBody>
          <a:bodyPr wrap="none">
            <a:spAutoFit/>
          </a:bodyPr>
          <a:lstStyle/>
          <a:p>
            <a:pPr lvl="0"/>
            <a:r>
              <a:rPr lang="en-US" sz="1600" dirty="0">
                <a:solidFill>
                  <a:prstClr val="white"/>
                </a:solidFill>
                <a:latin typeface="Calibri" panose="020F0502020204030204" pitchFamily="34" charset="0"/>
                <a:cs typeface="Calibri" panose="020F0502020204030204" pitchFamily="34" charset="0"/>
              </a:rPr>
              <a:t>Decode pin code</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16" name="Picture 15" descr="https://lh5.googleusercontent.com/U5P4c5nANrrjM_RBDtGsH1nD30W8X_cAxZJd8BqHUUVuRdc4Fa5tXzULFtg4B83aeI0JJKd48vIuyMDm6g4GmOd6gMGte2yo9Q9_fLflcwsL-Hz4jPaaON9_RwtH23PBrbUOJcwB">
            <a:extLst>
              <a:ext uri="{FF2B5EF4-FFF2-40B4-BE49-F238E27FC236}">
                <a16:creationId xmlns:a16="http://schemas.microsoft.com/office/drawing/2014/main" id="{A0676959-B241-4B5D-8CC0-3F9EF4C7FBD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78919" y="3233742"/>
            <a:ext cx="5293206" cy="1552476"/>
          </a:xfrm>
          <a:prstGeom prst="rect">
            <a:avLst/>
          </a:prstGeom>
          <a:noFill/>
          <a:ln>
            <a:noFill/>
          </a:ln>
        </p:spPr>
      </p:pic>
      <p:pic>
        <p:nvPicPr>
          <p:cNvPr id="2" name="Picture 1">
            <a:extLst>
              <a:ext uri="{FF2B5EF4-FFF2-40B4-BE49-F238E27FC236}">
                <a16:creationId xmlns:a16="http://schemas.microsoft.com/office/drawing/2014/main" id="{C9609D7E-329F-4B54-B505-220C93AB457D}"/>
              </a:ext>
            </a:extLst>
          </p:cNvPr>
          <p:cNvPicPr>
            <a:picLocks noChangeAspect="1"/>
          </p:cNvPicPr>
          <p:nvPr/>
        </p:nvPicPr>
        <p:blipFill>
          <a:blip r:embed="rId5"/>
          <a:stretch>
            <a:fillRect/>
          </a:stretch>
        </p:blipFill>
        <p:spPr>
          <a:xfrm>
            <a:off x="275090" y="756808"/>
            <a:ext cx="5297035" cy="167275"/>
          </a:xfrm>
          <a:prstGeom prst="rect">
            <a:avLst/>
          </a:prstGeom>
        </p:spPr>
      </p:pic>
    </p:spTree>
    <p:extLst>
      <p:ext uri="{BB962C8B-B14F-4D97-AF65-F5344CB8AC3E}">
        <p14:creationId xmlns:p14="http://schemas.microsoft.com/office/powerpoint/2010/main" val="123331821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155793"/>
            <a:ext cx="1941814" cy="338554"/>
          </a:xfrm>
          <a:prstGeom prst="rect">
            <a:avLst/>
          </a:prstGeom>
        </p:spPr>
        <p:txBody>
          <a:bodyPr wrap="none">
            <a:spAutoFit/>
          </a:bodyPr>
          <a:lstStyle/>
          <a:p>
            <a:pPr lvl="0"/>
            <a:r>
              <a:rPr lang="en-US" sz="1600" dirty="0">
                <a:solidFill>
                  <a:prstClr val="white"/>
                </a:solidFill>
                <a:latin typeface="Calibri" panose="020F0502020204030204" pitchFamily="34" charset="0"/>
                <a:cs typeface="Calibri" panose="020F0502020204030204" pitchFamily="34" charset="0"/>
              </a:rPr>
              <a:t>We can put pin code:</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9" name="Picture 8" descr="https://lh5.googleusercontent.com/626lDFbRm4g3-n67vOLkMrpTYHvUlp3RvjPtUWzXL25kXaXfHJx4bpVmxkkMa4LorQezA2ktwlnosHkXHGlB95TUTchekFGxphr3iZsYBmoYTXhslgWRnviNMoGRv3jjminUgwb0">
            <a:extLst>
              <a:ext uri="{FF2B5EF4-FFF2-40B4-BE49-F238E27FC236}">
                <a16:creationId xmlns:a16="http://schemas.microsoft.com/office/drawing/2014/main" id="{BBF2234B-A2C2-4AF1-BF4C-B377446D099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3629" y="494347"/>
            <a:ext cx="3550920" cy="4215765"/>
          </a:xfrm>
          <a:prstGeom prst="rect">
            <a:avLst/>
          </a:prstGeom>
          <a:noFill/>
          <a:ln>
            <a:noFill/>
          </a:ln>
        </p:spPr>
      </p:pic>
    </p:spTree>
    <p:extLst>
      <p:ext uri="{BB962C8B-B14F-4D97-AF65-F5344CB8AC3E}">
        <p14:creationId xmlns:p14="http://schemas.microsoft.com/office/powerpoint/2010/main" val="20880926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3630225" cy="742767"/>
          </a:xfrm>
          <a:prstGeom prst="rect">
            <a:avLst/>
          </a:prstGeom>
        </p:spPr>
        <p:txBody>
          <a:bodyPr wrap="none">
            <a:sp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Times New Roman"/>
                <a:cs typeface="Times New Roman"/>
              </a:rPr>
              <a:t>Fundamentals of Android </a:t>
            </a:r>
            <a:r>
              <a:rPr kumimoji="0" lang="fr-FR" sz="1800" b="1" i="0" u="none" strike="noStrike" kern="1200" cap="none" spc="0" normalizeH="0" baseline="0" noProof="0" dirty="0" err="1">
                <a:ln>
                  <a:noFill/>
                </a:ln>
                <a:solidFill>
                  <a:srgbClr val="FFFFFF"/>
                </a:solidFill>
                <a:effectLst/>
                <a:uLnTx/>
                <a:uFillTx/>
                <a:latin typeface="Times New Roman"/>
                <a:cs typeface="Times New Roman"/>
              </a:rPr>
              <a:t>security</a:t>
            </a:r>
            <a:r>
              <a:rPr kumimoji="0" lang="fr-FR" sz="1800" b="1" i="0" u="none" strike="noStrike" kern="1200" cap="none" spc="0" normalizeH="0" baseline="0" noProof="0" dirty="0">
                <a:ln>
                  <a:noFill/>
                </a:ln>
                <a:solidFill>
                  <a:srgbClr val="FFFFFF"/>
                </a:solidFill>
                <a:effectLst/>
                <a:uLnTx/>
                <a:uFillTx/>
                <a:latin typeface="Times New Roman"/>
                <a:cs typeface="Times New Roman"/>
              </a:rPr>
              <a:t> </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pic>
        <p:nvPicPr>
          <p:cNvPr id="5" name="Picture 4">
            <a:extLst>
              <a:ext uri="{FF2B5EF4-FFF2-40B4-BE49-F238E27FC236}">
                <a16:creationId xmlns:a16="http://schemas.microsoft.com/office/drawing/2014/main" id="{9F8BD015-1F92-4A3B-8922-61F039BC1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306" y="1065595"/>
            <a:ext cx="2822252" cy="3641970"/>
          </a:xfrm>
          <a:prstGeom prst="rect">
            <a:avLst/>
          </a:prstGeom>
        </p:spPr>
      </p:pic>
    </p:spTree>
    <p:extLst>
      <p:ext uri="{BB962C8B-B14F-4D97-AF65-F5344CB8AC3E}">
        <p14:creationId xmlns:p14="http://schemas.microsoft.com/office/powerpoint/2010/main" val="128738947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155793"/>
            <a:ext cx="3276987" cy="369332"/>
          </a:xfrm>
          <a:prstGeom prst="rect">
            <a:avLst/>
          </a:prstGeom>
        </p:spPr>
        <p:txBody>
          <a:bodyPr wrap="none">
            <a:spAutoFit/>
          </a:bodyPr>
          <a:lstStyle/>
          <a:p>
            <a:pPr lvl="0"/>
            <a:r>
              <a:rPr lang="en-US" dirty="0">
                <a:solidFill>
                  <a:prstClr val="white"/>
                </a:solidFill>
                <a:latin typeface="Calibri" panose="020F0502020204030204" pitchFamily="34" charset="0"/>
                <a:cs typeface="Calibri" panose="020F0502020204030204" pitchFamily="34" charset="0"/>
              </a:rPr>
              <a:t>Brute  force pin code using Frida:</a:t>
            </a:r>
            <a:endParaRPr kumimoji="0" lang="en-US"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78581D19-FFAA-4195-8C11-9BB973E405CE}"/>
              </a:ext>
            </a:extLst>
          </p:cNvPr>
          <p:cNvSpPr/>
          <p:nvPr/>
        </p:nvSpPr>
        <p:spPr>
          <a:xfrm>
            <a:off x="223630" y="1001375"/>
            <a:ext cx="7224920" cy="584775"/>
          </a:xfrm>
          <a:prstGeom prst="rect">
            <a:avLst/>
          </a:prstGeom>
        </p:spPr>
        <p:txBody>
          <a:bodyPr wrap="square">
            <a:spAutoFit/>
          </a:bodyPr>
          <a:lstStyle/>
          <a:p>
            <a:pPr lvl="0"/>
            <a:r>
              <a:rPr lang="en-US" sz="1600" dirty="0">
                <a:solidFill>
                  <a:prstClr val="white"/>
                </a:solidFill>
                <a:latin typeface="Calibri" panose="020F0502020204030204" pitchFamily="34" charset="0"/>
                <a:cs typeface="Calibri" panose="020F0502020204030204" pitchFamily="34" charset="0"/>
              </a:rPr>
              <a:t>You found the </a:t>
            </a:r>
            <a:r>
              <a:rPr lang="en-US" sz="1600" dirty="0" err="1">
                <a:solidFill>
                  <a:prstClr val="white"/>
                </a:solidFill>
                <a:latin typeface="Calibri" panose="020F0502020204030204" pitchFamily="34" charset="0"/>
                <a:cs typeface="Calibri" panose="020F0502020204030204" pitchFamily="34" charset="0"/>
              </a:rPr>
              <a:t>PinUtil</a:t>
            </a:r>
            <a:r>
              <a:rPr lang="en-US" sz="1600" dirty="0">
                <a:solidFill>
                  <a:prstClr val="white"/>
                </a:solidFill>
                <a:latin typeface="Calibri" panose="020F0502020204030204" pitchFamily="34" charset="0"/>
                <a:cs typeface="Calibri" panose="020F0502020204030204" pitchFamily="34" charset="0"/>
              </a:rPr>
              <a:t> class and the </a:t>
            </a:r>
            <a:r>
              <a:rPr lang="en-US" sz="1600" dirty="0" err="1">
                <a:solidFill>
                  <a:prstClr val="white"/>
                </a:solidFill>
                <a:latin typeface="Calibri" panose="020F0502020204030204" pitchFamily="34" charset="0"/>
                <a:cs typeface="Calibri" panose="020F0502020204030204" pitchFamily="34" charset="0"/>
              </a:rPr>
              <a:t>boolean</a:t>
            </a:r>
            <a:r>
              <a:rPr lang="en-US" sz="1600" dirty="0">
                <a:solidFill>
                  <a:prstClr val="white"/>
                </a:solidFill>
                <a:latin typeface="Calibri" panose="020F0502020204030204" pitchFamily="34" charset="0"/>
                <a:cs typeface="Calibri" panose="020F0502020204030204" pitchFamily="34" charset="0"/>
              </a:rPr>
              <a:t> </a:t>
            </a:r>
            <a:r>
              <a:rPr lang="en-US" sz="1600" dirty="0" err="1">
                <a:solidFill>
                  <a:prstClr val="white"/>
                </a:solidFill>
                <a:latin typeface="Calibri" panose="020F0502020204030204" pitchFamily="34" charset="0"/>
                <a:cs typeface="Calibri" panose="020F0502020204030204" pitchFamily="34" charset="0"/>
              </a:rPr>
              <a:t>checkPin</a:t>
            </a:r>
            <a:r>
              <a:rPr lang="en-US" sz="1600" dirty="0">
                <a:solidFill>
                  <a:prstClr val="white"/>
                </a:solidFill>
                <a:latin typeface="Calibri" panose="020F0502020204030204" pitchFamily="34" charset="0"/>
                <a:cs typeface="Calibri" panose="020F0502020204030204" pitchFamily="34" charset="0"/>
              </a:rPr>
              <a:t>(String pin) method. This checks the pin and returns true if the pin is correct, otherwise, it returns false.</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11" name="Picture 10" descr="https://lh6.googleusercontent.com/0SrmLqSYwzgCwNIXWflmBU0GvaftsA6ZDGi08AxfDPnAG-0XV-wnG6mGFT6MkrTDOHoVPAmwfcpv9YtocZyU-6-rtI84dQPdqcEz3bOMFkzTXBit-DkhZ6OVrcRXjixiaAe5VtQK">
            <a:extLst>
              <a:ext uri="{FF2B5EF4-FFF2-40B4-BE49-F238E27FC236}">
                <a16:creationId xmlns:a16="http://schemas.microsoft.com/office/drawing/2014/main" id="{51CADBC2-4A5F-4BD7-BB73-C91B633BE7C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3628" y="1762759"/>
            <a:ext cx="6977271" cy="2190115"/>
          </a:xfrm>
          <a:prstGeom prst="rect">
            <a:avLst/>
          </a:prstGeom>
          <a:noFill/>
          <a:ln>
            <a:noFill/>
          </a:ln>
        </p:spPr>
      </p:pic>
    </p:spTree>
    <p:extLst>
      <p:ext uri="{BB962C8B-B14F-4D97-AF65-F5344CB8AC3E}">
        <p14:creationId xmlns:p14="http://schemas.microsoft.com/office/powerpoint/2010/main" val="399644065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581D19-FFAA-4195-8C11-9BB973E405CE}"/>
              </a:ext>
            </a:extLst>
          </p:cNvPr>
          <p:cNvSpPr/>
          <p:nvPr/>
        </p:nvSpPr>
        <p:spPr>
          <a:xfrm>
            <a:off x="123823" y="201275"/>
            <a:ext cx="7600951" cy="1323439"/>
          </a:xfrm>
          <a:prstGeom prst="rect">
            <a:avLst/>
          </a:prstGeom>
        </p:spPr>
        <p:txBody>
          <a:bodyPr wrap="square">
            <a:spAutoFit/>
          </a:bodyPr>
          <a:lstStyle/>
          <a:p>
            <a:pPr lvl="0" algn="just"/>
            <a:r>
              <a:rPr lang="en-US" sz="1600" dirty="0">
                <a:solidFill>
                  <a:prstClr val="white"/>
                </a:solidFill>
                <a:latin typeface="Calibri" panose="020F0502020204030204" pitchFamily="34" charset="0"/>
                <a:cs typeface="Calibri" panose="020F0502020204030204" pitchFamily="34" charset="0"/>
              </a:rPr>
              <a:t>The idea here is that we don’t need to know the pin just return true and we’re in. The following python script does just like that. Below </a:t>
            </a:r>
            <a:r>
              <a:rPr lang="en-US" sz="1600" dirty="0" err="1">
                <a:solidFill>
                  <a:prstClr val="white"/>
                </a:solidFill>
                <a:latin typeface="Calibri" panose="020F0502020204030204" pitchFamily="34" charset="0"/>
                <a:cs typeface="Calibri" panose="020F0502020204030204" pitchFamily="34" charset="0"/>
              </a:rPr>
              <a:t>Javascript</a:t>
            </a:r>
            <a:r>
              <a:rPr lang="en-US" sz="1600" dirty="0">
                <a:solidFill>
                  <a:prstClr val="white"/>
                </a:solidFill>
                <a:latin typeface="Calibri" panose="020F0502020204030204" pitchFamily="34" charset="0"/>
                <a:cs typeface="Calibri" panose="020F0502020204030204" pitchFamily="34" charset="0"/>
              </a:rPr>
              <a:t> code using the </a:t>
            </a:r>
            <a:r>
              <a:rPr lang="en-US" sz="1600" dirty="0" err="1">
                <a:solidFill>
                  <a:prstClr val="white"/>
                </a:solidFill>
                <a:latin typeface="Calibri" panose="020F0502020204030204" pitchFamily="34" charset="0"/>
                <a:cs typeface="Calibri" panose="020F0502020204030204" pitchFamily="34" charset="0"/>
              </a:rPr>
              <a:t>Javascript</a:t>
            </a:r>
            <a:r>
              <a:rPr lang="en-US" sz="1600" dirty="0">
                <a:solidFill>
                  <a:prstClr val="white"/>
                </a:solidFill>
                <a:latin typeface="Calibri" panose="020F0502020204030204" pitchFamily="34" charset="0"/>
                <a:cs typeface="Calibri" panose="020F0502020204030204" pitchFamily="34" charset="0"/>
              </a:rPr>
              <a:t> API and hardcoded it in the python script. Basically, it uses the </a:t>
            </a:r>
            <a:r>
              <a:rPr lang="en-US" sz="1600" dirty="0" err="1">
                <a:solidFill>
                  <a:prstClr val="white"/>
                </a:solidFill>
                <a:latin typeface="Calibri" panose="020F0502020204030204" pitchFamily="34" charset="0"/>
                <a:cs typeface="Calibri" panose="020F0502020204030204" pitchFamily="34" charset="0"/>
              </a:rPr>
              <a:t>PinUtil’s</a:t>
            </a:r>
            <a:r>
              <a:rPr lang="en-US" sz="1600" dirty="0">
                <a:solidFill>
                  <a:prstClr val="white"/>
                </a:solidFill>
                <a:latin typeface="Calibri" panose="020F0502020204030204" pitchFamily="34" charset="0"/>
                <a:cs typeface="Calibri" panose="020F0502020204030204" pitchFamily="34" charset="0"/>
              </a:rPr>
              <a:t> </a:t>
            </a:r>
            <a:r>
              <a:rPr lang="en-US" sz="1600" dirty="0" err="1">
                <a:solidFill>
                  <a:prstClr val="white"/>
                </a:solidFill>
                <a:latin typeface="Calibri" panose="020F0502020204030204" pitchFamily="34" charset="0"/>
                <a:cs typeface="Calibri" panose="020F0502020204030204" pitchFamily="34" charset="0"/>
              </a:rPr>
              <a:t>checkPin</a:t>
            </a:r>
            <a:r>
              <a:rPr lang="en-US" sz="1600" dirty="0">
                <a:solidFill>
                  <a:prstClr val="white"/>
                </a:solidFill>
                <a:latin typeface="Calibri" panose="020F0502020204030204" pitchFamily="34" charset="0"/>
                <a:cs typeface="Calibri" panose="020F0502020204030204" pitchFamily="34" charset="0"/>
              </a:rPr>
              <a:t>() method and overrides the return value. It’s that easy. Next, you need to specify the package name of the application to attach Frida, then load the script and wait for the log messages</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A12EF3D-A2DA-458F-8BF9-584FEA3F373B}"/>
              </a:ext>
            </a:extLst>
          </p:cNvPr>
          <p:cNvPicPr>
            <a:picLocks noChangeAspect="1"/>
          </p:cNvPicPr>
          <p:nvPr/>
        </p:nvPicPr>
        <p:blipFill>
          <a:blip r:embed="rId3"/>
          <a:stretch>
            <a:fillRect/>
          </a:stretch>
        </p:blipFill>
        <p:spPr>
          <a:xfrm>
            <a:off x="275146" y="1828800"/>
            <a:ext cx="7480810" cy="3009900"/>
          </a:xfrm>
          <a:prstGeom prst="rect">
            <a:avLst/>
          </a:prstGeom>
        </p:spPr>
      </p:pic>
    </p:spTree>
    <p:extLst>
      <p:ext uri="{BB962C8B-B14F-4D97-AF65-F5344CB8AC3E}">
        <p14:creationId xmlns:p14="http://schemas.microsoft.com/office/powerpoint/2010/main" val="23083925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581D19-FFAA-4195-8C11-9BB973E405CE}"/>
              </a:ext>
            </a:extLst>
          </p:cNvPr>
          <p:cNvSpPr/>
          <p:nvPr/>
        </p:nvSpPr>
        <p:spPr>
          <a:xfrm>
            <a:off x="123824" y="201275"/>
            <a:ext cx="7315202" cy="1815882"/>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let’s suppose that the </a:t>
            </a:r>
            <a:r>
              <a:rPr lang="en-US" sz="1400" dirty="0" err="1">
                <a:solidFill>
                  <a:prstClr val="white"/>
                </a:solidFill>
                <a:latin typeface="Calibri" panose="020F0502020204030204" pitchFamily="34" charset="0"/>
                <a:cs typeface="Calibri" panose="020F0502020204030204" pitchFamily="34" charset="0"/>
              </a:rPr>
              <a:t>PinUtil’s</a:t>
            </a:r>
            <a:r>
              <a:rPr lang="en-US" sz="1400" dirty="0">
                <a:solidFill>
                  <a:prstClr val="white"/>
                </a:solidFill>
                <a:latin typeface="Calibri" panose="020F0502020204030204" pitchFamily="34" charset="0"/>
                <a:cs typeface="Calibri" panose="020F0502020204030204" pitchFamily="34" charset="0"/>
              </a:rPr>
              <a:t> </a:t>
            </a:r>
            <a:r>
              <a:rPr lang="en-US" sz="1400" dirty="0" err="1">
                <a:solidFill>
                  <a:prstClr val="white"/>
                </a:solidFill>
                <a:latin typeface="Calibri" panose="020F0502020204030204" pitchFamily="34" charset="0"/>
                <a:cs typeface="Calibri" panose="020F0502020204030204" pitchFamily="34" charset="0"/>
              </a:rPr>
              <a:t>checkPin</a:t>
            </a:r>
            <a:r>
              <a:rPr lang="en-US" sz="1400" dirty="0">
                <a:solidFill>
                  <a:prstClr val="white"/>
                </a:solidFill>
                <a:latin typeface="Calibri" panose="020F0502020204030204" pitchFamily="34" charset="0"/>
                <a:cs typeface="Calibri" panose="020F0502020204030204" pitchFamily="34" charset="0"/>
              </a:rPr>
              <a:t>(String pin) method is not static. By using </a:t>
            </a:r>
            <a:r>
              <a:rPr lang="en-US" sz="1400" dirty="0" err="1">
                <a:solidFill>
                  <a:prstClr val="white"/>
                </a:solidFill>
                <a:latin typeface="Calibri" panose="020F0502020204030204" pitchFamily="34" charset="0"/>
                <a:cs typeface="Calibri" panose="020F0502020204030204" pitchFamily="34" charset="0"/>
              </a:rPr>
              <a:t>Java.choose</a:t>
            </a:r>
            <a:r>
              <a:rPr lang="en-US" sz="1400" dirty="0">
                <a:solidFill>
                  <a:prstClr val="white"/>
                </a:solidFill>
                <a:latin typeface="Calibri" panose="020F0502020204030204" pitchFamily="34" charset="0"/>
                <a:cs typeface="Calibri" panose="020F0502020204030204" pitchFamily="34" charset="0"/>
              </a:rPr>
              <a:t>, we can search the memory for a </a:t>
            </a:r>
            <a:r>
              <a:rPr lang="en-US" sz="1400" dirty="0" err="1">
                <a:solidFill>
                  <a:prstClr val="white"/>
                </a:solidFill>
                <a:latin typeface="Calibri" panose="020F0502020204030204" pitchFamily="34" charset="0"/>
                <a:cs typeface="Calibri" panose="020F0502020204030204" pitchFamily="34" charset="0"/>
              </a:rPr>
              <a:t>PinUtil</a:t>
            </a:r>
            <a:r>
              <a:rPr lang="en-US" sz="1400" dirty="0">
                <a:solidFill>
                  <a:prstClr val="white"/>
                </a:solidFill>
                <a:latin typeface="Calibri" panose="020F0502020204030204" pitchFamily="34" charset="0"/>
                <a:cs typeface="Calibri" panose="020F0502020204030204" pitchFamily="34" charset="0"/>
              </a:rPr>
              <a:t> instance and the </a:t>
            </a:r>
            <a:r>
              <a:rPr lang="en-US" sz="1400" dirty="0" err="1">
                <a:solidFill>
                  <a:prstClr val="white"/>
                </a:solidFill>
                <a:latin typeface="Calibri" panose="020F0502020204030204" pitchFamily="34" charset="0"/>
                <a:cs typeface="Calibri" panose="020F0502020204030204" pitchFamily="34" charset="0"/>
              </a:rPr>
              <a:t>onMatch</a:t>
            </a:r>
            <a:r>
              <a:rPr lang="en-US" sz="1400" dirty="0">
                <a:solidFill>
                  <a:prstClr val="white"/>
                </a:solidFill>
                <a:latin typeface="Calibri" panose="020F0502020204030204" pitchFamily="34" charset="0"/>
                <a:cs typeface="Calibri" panose="020F0502020204030204" pitchFamily="34" charset="0"/>
              </a:rPr>
              <a:t> is called when the instance is found. Then, we can use that instance’s method in a loop to test all numbers with a length of 4</a:t>
            </a:r>
          </a:p>
          <a:p>
            <a:pPr lvl="0" algn="just"/>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a:p>
            <a:pPr lvl="0" algn="just"/>
            <a:r>
              <a:rPr lang="en-US" sz="1400" dirty="0">
                <a:solidFill>
                  <a:prstClr val="white"/>
                </a:solidFill>
                <a:latin typeface="Calibri" panose="020F0502020204030204" pitchFamily="34" charset="0"/>
                <a:cs typeface="Calibri" panose="020F0502020204030204" pitchFamily="34" charset="0"/>
              </a:rPr>
              <a:t>The </a:t>
            </a:r>
            <a:r>
              <a:rPr lang="en-US" sz="1400" dirty="0" err="1">
                <a:solidFill>
                  <a:prstClr val="white"/>
                </a:solidFill>
                <a:latin typeface="Calibri" panose="020F0502020204030204" pitchFamily="34" charset="0"/>
                <a:cs typeface="Calibri" panose="020F0502020204030204" pitchFamily="34" charset="0"/>
              </a:rPr>
              <a:t>PinUtil’s</a:t>
            </a:r>
            <a:r>
              <a:rPr lang="en-US" sz="1400" dirty="0">
                <a:solidFill>
                  <a:prstClr val="white"/>
                </a:solidFill>
                <a:latin typeface="Calibri" panose="020F0502020204030204" pitchFamily="34" charset="0"/>
                <a:cs typeface="Calibri" panose="020F0502020204030204" pitchFamily="34" charset="0"/>
              </a:rPr>
              <a:t> class </a:t>
            </a:r>
            <a:r>
              <a:rPr lang="en-US" sz="1400" dirty="0" err="1">
                <a:solidFill>
                  <a:prstClr val="white"/>
                </a:solidFill>
                <a:latin typeface="Calibri" panose="020F0502020204030204" pitchFamily="34" charset="0"/>
                <a:cs typeface="Calibri" panose="020F0502020204030204" pitchFamily="34" charset="0"/>
              </a:rPr>
              <a:t>checkPin</a:t>
            </a:r>
            <a:r>
              <a:rPr lang="en-US" sz="1400" dirty="0">
                <a:solidFill>
                  <a:prstClr val="white"/>
                </a:solidFill>
                <a:latin typeface="Calibri" panose="020F0502020204030204" pitchFamily="34" charset="0"/>
                <a:cs typeface="Calibri" panose="020F0502020204030204" pitchFamily="34" charset="0"/>
              </a:rPr>
              <a:t>(String pin) function is static. This means that we don’t need to search for the </a:t>
            </a:r>
            <a:r>
              <a:rPr lang="en-US" sz="1400" dirty="0" err="1">
                <a:solidFill>
                  <a:prstClr val="white"/>
                </a:solidFill>
                <a:latin typeface="Calibri" panose="020F0502020204030204" pitchFamily="34" charset="0"/>
                <a:cs typeface="Calibri" panose="020F0502020204030204" pitchFamily="34" charset="0"/>
              </a:rPr>
              <a:t>PinUtil</a:t>
            </a:r>
            <a:r>
              <a:rPr lang="en-US" sz="1400" dirty="0">
                <a:solidFill>
                  <a:prstClr val="white"/>
                </a:solidFill>
                <a:latin typeface="Calibri" panose="020F0502020204030204" pitchFamily="34" charset="0"/>
                <a:cs typeface="Calibri" panose="020F0502020204030204" pitchFamily="34" charset="0"/>
              </a:rPr>
              <a:t> object in the memory just call the method using the class name. However, here implemented both (static and non-static solution) in the script below. The </a:t>
            </a:r>
            <a:r>
              <a:rPr lang="en-US" sz="1400" dirty="0" err="1">
                <a:solidFill>
                  <a:prstClr val="white"/>
                </a:solidFill>
                <a:latin typeface="Calibri" panose="020F0502020204030204" pitchFamily="34" charset="0"/>
                <a:cs typeface="Calibri" panose="020F0502020204030204" pitchFamily="34" charset="0"/>
              </a:rPr>
              <a:t>jscode</a:t>
            </a:r>
            <a:r>
              <a:rPr lang="en-US" sz="1400" dirty="0">
                <a:solidFill>
                  <a:prstClr val="white"/>
                </a:solidFill>
                <a:latin typeface="Calibri" panose="020F0502020204030204" pitchFamily="34" charset="0"/>
                <a:cs typeface="Calibri" panose="020F0502020204030204" pitchFamily="34" charset="0"/>
              </a:rPr>
              <a:t> variable will be overridden by the second assignment and that will be used</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7339272-06A3-47EF-BA7A-F09E61AE26B2}"/>
              </a:ext>
            </a:extLst>
          </p:cNvPr>
          <p:cNvPicPr>
            <a:picLocks noChangeAspect="1"/>
          </p:cNvPicPr>
          <p:nvPr/>
        </p:nvPicPr>
        <p:blipFill>
          <a:blip r:embed="rId3"/>
          <a:stretch>
            <a:fillRect/>
          </a:stretch>
        </p:blipFill>
        <p:spPr>
          <a:xfrm>
            <a:off x="276225" y="1999000"/>
            <a:ext cx="7010400" cy="2943225"/>
          </a:xfrm>
          <a:prstGeom prst="rect">
            <a:avLst/>
          </a:prstGeom>
        </p:spPr>
      </p:pic>
    </p:spTree>
    <p:extLst>
      <p:ext uri="{BB962C8B-B14F-4D97-AF65-F5344CB8AC3E}">
        <p14:creationId xmlns:p14="http://schemas.microsoft.com/office/powerpoint/2010/main" val="16180918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D64238-CED6-4A8E-90BD-43F0B103EEF8}"/>
              </a:ext>
            </a:extLst>
          </p:cNvPr>
          <p:cNvPicPr>
            <a:picLocks noChangeAspect="1"/>
          </p:cNvPicPr>
          <p:nvPr/>
        </p:nvPicPr>
        <p:blipFill>
          <a:blip r:embed="rId3"/>
          <a:stretch>
            <a:fillRect/>
          </a:stretch>
        </p:blipFill>
        <p:spPr>
          <a:xfrm>
            <a:off x="438150" y="1114425"/>
            <a:ext cx="5791200" cy="3269570"/>
          </a:xfrm>
          <a:prstGeom prst="rect">
            <a:avLst/>
          </a:prstGeom>
        </p:spPr>
      </p:pic>
      <p:sp>
        <p:nvSpPr>
          <p:cNvPr id="4" name="Rectangle 3">
            <a:extLst>
              <a:ext uri="{FF2B5EF4-FFF2-40B4-BE49-F238E27FC236}">
                <a16:creationId xmlns:a16="http://schemas.microsoft.com/office/drawing/2014/main" id="{9761EB4A-538C-460C-A22B-39148EF6A194}"/>
              </a:ext>
            </a:extLst>
          </p:cNvPr>
          <p:cNvSpPr/>
          <p:nvPr/>
        </p:nvSpPr>
        <p:spPr>
          <a:xfrm>
            <a:off x="200024" y="344150"/>
            <a:ext cx="7315202" cy="307777"/>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Static class</a:t>
            </a:r>
          </a:p>
        </p:txBody>
      </p:sp>
    </p:spTree>
    <p:extLst>
      <p:ext uri="{BB962C8B-B14F-4D97-AF65-F5344CB8AC3E}">
        <p14:creationId xmlns:p14="http://schemas.microsoft.com/office/powerpoint/2010/main" val="256581911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61EB4A-538C-460C-A22B-39148EF6A194}"/>
              </a:ext>
            </a:extLst>
          </p:cNvPr>
          <p:cNvSpPr/>
          <p:nvPr/>
        </p:nvSpPr>
        <p:spPr>
          <a:xfrm>
            <a:off x="200024" y="344150"/>
            <a:ext cx="7315202" cy="307777"/>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Run Nexus 6 in the </a:t>
            </a:r>
            <a:r>
              <a:rPr kumimoji="0" lang="en-US" sz="1400" b="0"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Genymotion</a:t>
            </a: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and run Frida server in that Nexus 6</a:t>
            </a:r>
          </a:p>
        </p:txBody>
      </p:sp>
      <p:pic>
        <p:nvPicPr>
          <p:cNvPr id="3" name="Picture 2">
            <a:extLst>
              <a:ext uri="{FF2B5EF4-FFF2-40B4-BE49-F238E27FC236}">
                <a16:creationId xmlns:a16="http://schemas.microsoft.com/office/drawing/2014/main" id="{3C20AA6B-1821-4E93-A6D0-606E05C42FBB}"/>
              </a:ext>
            </a:extLst>
          </p:cNvPr>
          <p:cNvPicPr>
            <a:picLocks noChangeAspect="1"/>
          </p:cNvPicPr>
          <p:nvPr/>
        </p:nvPicPr>
        <p:blipFill>
          <a:blip r:embed="rId3"/>
          <a:stretch>
            <a:fillRect/>
          </a:stretch>
        </p:blipFill>
        <p:spPr>
          <a:xfrm>
            <a:off x="200024" y="1333500"/>
            <a:ext cx="6315075" cy="1238250"/>
          </a:xfrm>
          <a:prstGeom prst="rect">
            <a:avLst/>
          </a:prstGeom>
        </p:spPr>
      </p:pic>
    </p:spTree>
    <p:extLst>
      <p:ext uri="{BB962C8B-B14F-4D97-AF65-F5344CB8AC3E}">
        <p14:creationId xmlns:p14="http://schemas.microsoft.com/office/powerpoint/2010/main" val="405332986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404604" y="393918"/>
            <a:ext cx="1425518" cy="307777"/>
          </a:xfrm>
          <a:prstGeom prst="rect">
            <a:avLst/>
          </a:prstGeom>
        </p:spPr>
        <p:txBody>
          <a:bodyPr wrap="none">
            <a:spAutoFit/>
          </a:bodyPr>
          <a:lstStyle/>
          <a:p>
            <a:pPr lvl="0"/>
            <a:r>
              <a:rPr lang="fr-FR" sz="1400" dirty="0">
                <a:solidFill>
                  <a:prstClr val="white"/>
                </a:solidFill>
                <a:latin typeface="Calibri" panose="020F0502020204030204" pitchFamily="34" charset="0"/>
                <a:cs typeface="Calibri" panose="020F0502020204030204" pitchFamily="34" charset="0"/>
              </a:rPr>
              <a:t>Run python code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C622F697-A118-4D09-A44E-81534B8F25D5}"/>
              </a:ext>
            </a:extLst>
          </p:cNvPr>
          <p:cNvSpPr/>
          <p:nvPr/>
        </p:nvSpPr>
        <p:spPr>
          <a:xfrm>
            <a:off x="385554" y="2328178"/>
            <a:ext cx="1981183" cy="307777"/>
          </a:xfrm>
          <a:prstGeom prst="rect">
            <a:avLst/>
          </a:prstGeom>
        </p:spPr>
        <p:txBody>
          <a:bodyPr wrap="none">
            <a:spAutoFit/>
          </a:bodyPr>
          <a:lstStyle/>
          <a:p>
            <a:pPr lvl="0"/>
            <a:r>
              <a:rPr lang="fr-FR" sz="1400" dirty="0">
                <a:solidFill>
                  <a:prstClr val="white"/>
                </a:solidFill>
                <a:latin typeface="Calibri" panose="020F0502020204030204" pitchFamily="34" charset="0"/>
                <a:cs typeface="Calibri" panose="020F0502020204030204" pitchFamily="34" charset="0"/>
              </a:rPr>
              <a:t>Brute Force python code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83DE5FF9-185D-4A2C-8488-C3CE7CE670ED}"/>
              </a:ext>
            </a:extLst>
          </p:cNvPr>
          <p:cNvPicPr>
            <a:picLocks noChangeAspect="1"/>
          </p:cNvPicPr>
          <p:nvPr/>
        </p:nvPicPr>
        <p:blipFill>
          <a:blip r:embed="rId3"/>
          <a:stretch>
            <a:fillRect/>
          </a:stretch>
        </p:blipFill>
        <p:spPr>
          <a:xfrm>
            <a:off x="395079" y="881846"/>
            <a:ext cx="7967663" cy="1446332"/>
          </a:xfrm>
          <a:prstGeom prst="rect">
            <a:avLst/>
          </a:prstGeom>
        </p:spPr>
      </p:pic>
      <p:pic>
        <p:nvPicPr>
          <p:cNvPr id="3" name="Picture 2">
            <a:extLst>
              <a:ext uri="{FF2B5EF4-FFF2-40B4-BE49-F238E27FC236}">
                <a16:creationId xmlns:a16="http://schemas.microsoft.com/office/drawing/2014/main" id="{0833B5CA-2B61-4929-A251-C24A393BE256}"/>
              </a:ext>
            </a:extLst>
          </p:cNvPr>
          <p:cNvPicPr>
            <a:picLocks noChangeAspect="1"/>
          </p:cNvPicPr>
          <p:nvPr/>
        </p:nvPicPr>
        <p:blipFill>
          <a:blip r:embed="rId4"/>
          <a:stretch>
            <a:fillRect/>
          </a:stretch>
        </p:blipFill>
        <p:spPr>
          <a:xfrm>
            <a:off x="404604" y="2913991"/>
            <a:ext cx="7958138" cy="950466"/>
          </a:xfrm>
          <a:prstGeom prst="rect">
            <a:avLst/>
          </a:prstGeom>
        </p:spPr>
      </p:pic>
    </p:spTree>
    <p:extLst>
      <p:ext uri="{BB962C8B-B14F-4D97-AF65-F5344CB8AC3E}">
        <p14:creationId xmlns:p14="http://schemas.microsoft.com/office/powerpoint/2010/main" val="272726211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object 10">
            <a:extLst>
              <a:ext uri="{FF2B5EF4-FFF2-40B4-BE49-F238E27FC236}">
                <a16:creationId xmlns:a16="http://schemas.microsoft.com/office/drawing/2014/main" id="{1AB50003-342B-4667-A2E7-A27FCAE9239B}"/>
              </a:ext>
            </a:extLst>
          </p:cNvPr>
          <p:cNvSpPr/>
          <p:nvPr/>
        </p:nvSpPr>
        <p:spPr>
          <a:xfrm>
            <a:off x="4172199" y="1141478"/>
            <a:ext cx="4329900" cy="2127071"/>
          </a:xfrm>
          <a:custGeom>
            <a:avLst/>
            <a:gdLst/>
            <a:ahLst/>
            <a:cxnLst/>
            <a:rect l="l" t="t" r="r" b="b"/>
            <a:pathLst>
              <a:path w="4329900" h="2127071">
                <a:moveTo>
                  <a:pt x="0" y="0"/>
                </a:moveTo>
                <a:lnTo>
                  <a:pt x="4329900" y="0"/>
                </a:lnTo>
                <a:lnTo>
                  <a:pt x="4329900" y="2127071"/>
                </a:lnTo>
                <a:lnTo>
                  <a:pt x="0" y="2127071"/>
                </a:lnTo>
                <a:lnTo>
                  <a:pt x="0" y="0"/>
                </a:lnTo>
                <a:close/>
              </a:path>
            </a:pathLst>
          </a:custGeom>
          <a:solidFill>
            <a:srgbClr val="000000">
              <a:alpha val="0"/>
            </a:srgbClr>
          </a:solidFill>
        </p:spPr>
        <p:txBody>
          <a:bodyPr wrap="square" lIns="0" tIns="0" rIns="0" bIns="0" rtlCol="0">
            <a:noAutofit/>
          </a:bodyPr>
          <a:lstStyle/>
          <a:p>
            <a:endParaRPr/>
          </a:p>
        </p:txBody>
      </p:sp>
      <p:sp>
        <p:nvSpPr>
          <p:cNvPr id="7" name="object 8">
            <a:extLst>
              <a:ext uri="{FF2B5EF4-FFF2-40B4-BE49-F238E27FC236}">
                <a16:creationId xmlns:a16="http://schemas.microsoft.com/office/drawing/2014/main" id="{E6201CBE-1255-4CAE-B133-199FC9FC0CEE}"/>
              </a:ext>
            </a:extLst>
          </p:cNvPr>
          <p:cNvSpPr/>
          <p:nvPr/>
        </p:nvSpPr>
        <p:spPr>
          <a:xfrm>
            <a:off x="334800" y="428625"/>
            <a:ext cx="3748849" cy="4286249"/>
          </a:xfrm>
          <a:custGeom>
            <a:avLst/>
            <a:gdLst/>
            <a:ahLst/>
            <a:cxnLst/>
            <a:rect l="l" t="t" r="r" b="b"/>
            <a:pathLst>
              <a:path w="3748849" h="4286249">
                <a:moveTo>
                  <a:pt x="0" y="0"/>
                </a:moveTo>
                <a:lnTo>
                  <a:pt x="3748849" y="0"/>
                </a:lnTo>
                <a:lnTo>
                  <a:pt x="3748849" y="4286249"/>
                </a:lnTo>
                <a:lnTo>
                  <a:pt x="0" y="4286249"/>
                </a:lnTo>
                <a:lnTo>
                  <a:pt x="0" y="0"/>
                </a:lnTo>
                <a:close/>
              </a:path>
            </a:pathLst>
          </a:custGeom>
          <a:solidFill>
            <a:srgbClr val="000000">
              <a:alpha val="0"/>
            </a:srgbClr>
          </a:solidFill>
        </p:spPr>
        <p:txBody>
          <a:bodyPr wrap="square" lIns="0" tIns="0" rIns="0" bIns="0" rtlCol="0">
            <a:noAutofit/>
          </a:bodyPr>
          <a:lstStyle/>
          <a:p>
            <a:endParaRPr/>
          </a:p>
        </p:txBody>
      </p:sp>
      <p:sp>
        <p:nvSpPr>
          <p:cNvPr id="8" name="object 9">
            <a:extLst>
              <a:ext uri="{FF2B5EF4-FFF2-40B4-BE49-F238E27FC236}">
                <a16:creationId xmlns:a16="http://schemas.microsoft.com/office/drawing/2014/main" id="{068F7FE0-7BC3-4BDA-98B6-508CAC8055A4}"/>
              </a:ext>
            </a:extLst>
          </p:cNvPr>
          <p:cNvSpPr/>
          <p:nvPr/>
        </p:nvSpPr>
        <p:spPr>
          <a:xfrm>
            <a:off x="304983" y="534926"/>
            <a:ext cx="3748849" cy="4286249"/>
          </a:xfrm>
          <a:prstGeom prst="rect">
            <a:avLst/>
          </a:prstGeom>
          <a:blipFill>
            <a:blip r:embed="rId3" cstate="print"/>
            <a:stretch>
              <a:fillRect/>
            </a:stretch>
          </a:blipFill>
        </p:spPr>
        <p:txBody>
          <a:bodyPr wrap="square" lIns="0" tIns="0" rIns="0" bIns="0" rtlCol="0">
            <a:noAutofit/>
          </a:bodyPr>
          <a:lstStyle/>
          <a:p>
            <a:endParaRPr/>
          </a:p>
        </p:txBody>
      </p:sp>
      <p:sp>
        <p:nvSpPr>
          <p:cNvPr id="9" name="object 7">
            <a:extLst>
              <a:ext uri="{FF2B5EF4-FFF2-40B4-BE49-F238E27FC236}">
                <a16:creationId xmlns:a16="http://schemas.microsoft.com/office/drawing/2014/main" id="{B10B61FB-6D19-4EDF-BFA4-1C99E1CCDB46}"/>
              </a:ext>
            </a:extLst>
          </p:cNvPr>
          <p:cNvSpPr txBox="1"/>
          <p:nvPr/>
        </p:nvSpPr>
        <p:spPr>
          <a:xfrm>
            <a:off x="4245225" y="545455"/>
            <a:ext cx="1394739" cy="355600"/>
          </a:xfrm>
          <a:prstGeom prst="rect">
            <a:avLst/>
          </a:prstGeom>
        </p:spPr>
        <p:txBody>
          <a:bodyPr wrap="square" lIns="0" tIns="17780" rIns="0" bIns="0" rtlCol="0">
            <a:noAutofit/>
          </a:bodyPr>
          <a:lstStyle/>
          <a:p>
            <a:pPr marL="12700">
              <a:lnSpc>
                <a:spcPts val="2800"/>
              </a:lnSpc>
            </a:pPr>
            <a:r>
              <a:rPr sz="2600" spc="48" dirty="0">
                <a:solidFill>
                  <a:srgbClr val="0099FF"/>
                </a:solidFill>
                <a:latin typeface="Times New Roman"/>
                <a:cs typeface="Times New Roman"/>
              </a:rPr>
              <a:t>Example:</a:t>
            </a:r>
            <a:endParaRPr sz="2600">
              <a:latin typeface="Times New Roman"/>
              <a:cs typeface="Times New Roman"/>
            </a:endParaRPr>
          </a:p>
        </p:txBody>
      </p:sp>
      <p:sp>
        <p:nvSpPr>
          <p:cNvPr id="11" name="object 6">
            <a:extLst>
              <a:ext uri="{FF2B5EF4-FFF2-40B4-BE49-F238E27FC236}">
                <a16:creationId xmlns:a16="http://schemas.microsoft.com/office/drawing/2014/main" id="{F89E164A-633D-485B-BF50-69D7C59D1756}"/>
              </a:ext>
            </a:extLst>
          </p:cNvPr>
          <p:cNvSpPr txBox="1"/>
          <p:nvPr/>
        </p:nvSpPr>
        <p:spPr>
          <a:xfrm>
            <a:off x="5628763" y="545455"/>
            <a:ext cx="590372" cy="355600"/>
          </a:xfrm>
          <a:prstGeom prst="rect">
            <a:avLst/>
          </a:prstGeom>
        </p:spPr>
        <p:txBody>
          <a:bodyPr wrap="square" lIns="0" tIns="17780" rIns="0" bIns="0" rtlCol="0">
            <a:noAutofit/>
          </a:bodyPr>
          <a:lstStyle/>
          <a:p>
            <a:pPr marL="12700">
              <a:lnSpc>
                <a:spcPts val="2800"/>
              </a:lnSpc>
            </a:pPr>
            <a:r>
              <a:rPr sz="2600" spc="98" dirty="0">
                <a:solidFill>
                  <a:srgbClr val="0099FF"/>
                </a:solidFill>
                <a:latin typeface="Times New Roman"/>
                <a:cs typeface="Times New Roman"/>
              </a:rPr>
              <a:t>Ola</a:t>
            </a:r>
            <a:endParaRPr sz="2600">
              <a:latin typeface="Times New Roman"/>
              <a:cs typeface="Times New Roman"/>
            </a:endParaRPr>
          </a:p>
        </p:txBody>
      </p:sp>
      <p:sp>
        <p:nvSpPr>
          <p:cNvPr id="13" name="object 5">
            <a:extLst>
              <a:ext uri="{FF2B5EF4-FFF2-40B4-BE49-F238E27FC236}">
                <a16:creationId xmlns:a16="http://schemas.microsoft.com/office/drawing/2014/main" id="{3487D426-788D-4F67-A57B-023CDF7D6F52}"/>
              </a:ext>
            </a:extLst>
          </p:cNvPr>
          <p:cNvSpPr txBox="1"/>
          <p:nvPr/>
        </p:nvSpPr>
        <p:spPr>
          <a:xfrm>
            <a:off x="4320467" y="3293100"/>
            <a:ext cx="4009708" cy="889000"/>
          </a:xfrm>
          <a:prstGeom prst="rect">
            <a:avLst/>
          </a:prstGeom>
        </p:spPr>
        <p:txBody>
          <a:bodyPr wrap="square" lIns="0" tIns="13843" rIns="0" bIns="0" rtlCol="0">
            <a:noAutofit/>
          </a:bodyPr>
          <a:lstStyle/>
          <a:p>
            <a:pPr marL="12700" marR="43811">
              <a:lnSpc>
                <a:spcPts val="2180"/>
              </a:lnSpc>
            </a:pPr>
            <a:r>
              <a:rPr sz="2000" spc="0" dirty="0">
                <a:solidFill>
                  <a:schemeClr val="bg1"/>
                </a:solidFill>
                <a:latin typeface="Arial"/>
                <a:cs typeface="Arial"/>
              </a:rPr>
              <a:t>●  </a:t>
            </a:r>
            <a:r>
              <a:rPr sz="2000" spc="139" dirty="0">
                <a:solidFill>
                  <a:schemeClr val="bg1"/>
                </a:solidFill>
                <a:latin typeface="Arial"/>
                <a:cs typeface="Arial"/>
              </a:rPr>
              <a:t> </a:t>
            </a:r>
            <a:r>
              <a:rPr sz="2000" spc="0" dirty="0">
                <a:solidFill>
                  <a:schemeClr val="bg1"/>
                </a:solidFill>
                <a:latin typeface="Times New Roman"/>
                <a:cs typeface="Times New Roman"/>
              </a:rPr>
              <a:t>No</a:t>
            </a:r>
            <a:r>
              <a:rPr sz="2000" spc="56" dirty="0">
                <a:solidFill>
                  <a:schemeClr val="bg1"/>
                </a:solidFill>
                <a:latin typeface="Times New Roman"/>
                <a:cs typeface="Times New Roman"/>
              </a:rPr>
              <a:t> </a:t>
            </a:r>
            <a:r>
              <a:rPr sz="2000" spc="0" dirty="0">
                <a:solidFill>
                  <a:schemeClr val="bg1"/>
                </a:solidFill>
                <a:latin typeface="Times New Roman"/>
                <a:cs typeface="Times New Roman"/>
              </a:rPr>
              <a:t>OAuth</a:t>
            </a:r>
            <a:r>
              <a:rPr sz="2000" spc="320" dirty="0">
                <a:solidFill>
                  <a:schemeClr val="bg1"/>
                </a:solidFill>
                <a:latin typeface="Times New Roman"/>
                <a:cs typeface="Times New Roman"/>
              </a:rPr>
              <a:t> </a:t>
            </a:r>
            <a:r>
              <a:rPr sz="2000" spc="70" dirty="0">
                <a:solidFill>
                  <a:schemeClr val="bg1"/>
                </a:solidFill>
                <a:latin typeface="Times New Roman"/>
                <a:cs typeface="Times New Roman"/>
              </a:rPr>
              <a:t>token</a:t>
            </a:r>
            <a:r>
              <a:rPr sz="2000" spc="151" dirty="0">
                <a:solidFill>
                  <a:schemeClr val="bg1"/>
                </a:solidFill>
                <a:latin typeface="Times New Roman"/>
                <a:cs typeface="Times New Roman"/>
              </a:rPr>
              <a:t> </a:t>
            </a:r>
            <a:r>
              <a:rPr sz="2000" spc="79" dirty="0">
                <a:solidFill>
                  <a:schemeClr val="bg1"/>
                </a:solidFill>
                <a:latin typeface="Times New Roman"/>
                <a:cs typeface="Times New Roman"/>
              </a:rPr>
              <a:t>mechanism</a:t>
            </a:r>
            <a:r>
              <a:rPr sz="2000" spc="-114" dirty="0">
                <a:solidFill>
                  <a:schemeClr val="bg1"/>
                </a:solidFill>
                <a:latin typeface="Times New Roman"/>
                <a:cs typeface="Times New Roman"/>
              </a:rPr>
              <a:t> </a:t>
            </a:r>
            <a:r>
              <a:rPr sz="2000" spc="123" dirty="0">
                <a:solidFill>
                  <a:schemeClr val="bg1"/>
                </a:solidFill>
                <a:latin typeface="Times New Roman"/>
                <a:cs typeface="Times New Roman"/>
              </a:rPr>
              <a:t>or</a:t>
            </a:r>
            <a:endParaRPr sz="2000" dirty="0">
              <a:solidFill>
                <a:schemeClr val="bg1"/>
              </a:solidFill>
              <a:latin typeface="Times New Roman"/>
              <a:cs typeface="Times New Roman"/>
            </a:endParaRPr>
          </a:p>
          <a:p>
            <a:pPr marL="394657">
              <a:lnSpc>
                <a:spcPct val="95825"/>
              </a:lnSpc>
            </a:pPr>
            <a:r>
              <a:rPr sz="2000" spc="58" dirty="0">
                <a:solidFill>
                  <a:schemeClr val="bg1"/>
                </a:solidFill>
                <a:latin typeface="Times New Roman"/>
                <a:cs typeface="Times New Roman"/>
              </a:rPr>
              <a:t>encryption was in place to guard</a:t>
            </a:r>
            <a:endParaRPr sz="2000" dirty="0">
              <a:solidFill>
                <a:schemeClr val="bg1"/>
              </a:solidFill>
              <a:latin typeface="Times New Roman"/>
              <a:cs typeface="Times New Roman"/>
            </a:endParaRPr>
          </a:p>
          <a:p>
            <a:pPr marL="394657" marR="43811">
              <a:lnSpc>
                <a:spcPct val="95825"/>
              </a:lnSpc>
              <a:spcBef>
                <a:spcPts val="100"/>
              </a:spcBef>
            </a:pPr>
            <a:r>
              <a:rPr sz="2000" spc="9" dirty="0">
                <a:solidFill>
                  <a:schemeClr val="bg1"/>
                </a:solidFill>
                <a:latin typeface="Times New Roman"/>
                <a:cs typeface="Times New Roman"/>
              </a:rPr>
              <a:t>APIs</a:t>
            </a:r>
            <a:endParaRPr sz="2000" dirty="0">
              <a:solidFill>
                <a:schemeClr val="bg1"/>
              </a:solidFill>
              <a:latin typeface="Times New Roman"/>
              <a:cs typeface="Times New Roman"/>
            </a:endParaRPr>
          </a:p>
        </p:txBody>
      </p:sp>
      <p:sp>
        <p:nvSpPr>
          <p:cNvPr id="16" name="object 2">
            <a:extLst>
              <a:ext uri="{FF2B5EF4-FFF2-40B4-BE49-F238E27FC236}">
                <a16:creationId xmlns:a16="http://schemas.microsoft.com/office/drawing/2014/main" id="{6F9F70FA-24E6-4881-AB61-89E429CC069E}"/>
              </a:ext>
            </a:extLst>
          </p:cNvPr>
          <p:cNvSpPr txBox="1"/>
          <p:nvPr/>
        </p:nvSpPr>
        <p:spPr>
          <a:xfrm>
            <a:off x="4172199" y="1141478"/>
            <a:ext cx="4329900" cy="2127071"/>
          </a:xfrm>
          <a:prstGeom prst="rect">
            <a:avLst/>
          </a:prstGeom>
        </p:spPr>
        <p:txBody>
          <a:bodyPr wrap="square" lIns="0" tIns="1270" rIns="0" bIns="0" rtlCol="0">
            <a:noAutofit/>
          </a:bodyPr>
          <a:lstStyle/>
          <a:p>
            <a:pPr marL="542925" marR="95977" indent="-381957">
              <a:lnSpc>
                <a:spcPct val="99945"/>
              </a:lnSpc>
              <a:tabLst>
                <a:tab pos="533400" algn="l"/>
              </a:tabLst>
            </a:pPr>
            <a:r>
              <a:rPr sz="2000" dirty="0">
                <a:solidFill>
                  <a:schemeClr val="bg1"/>
                </a:solidFill>
                <a:latin typeface="Arial"/>
                <a:cs typeface="Arial"/>
              </a:rPr>
              <a:t>	</a:t>
            </a:r>
            <a:r>
              <a:rPr sz="2000" spc="52" dirty="0">
                <a:solidFill>
                  <a:schemeClr val="bg1"/>
                </a:solidFill>
                <a:latin typeface="Times New Roman"/>
                <a:cs typeface="Times New Roman"/>
              </a:rPr>
              <a:t>India’s largest startup with $1.1B in funding was hacked to allow unlimited free rides</a:t>
            </a:r>
            <a:endParaRPr sz="2000" dirty="0">
              <a:solidFill>
                <a:schemeClr val="bg1"/>
              </a:solidFill>
              <a:latin typeface="Times New Roman"/>
              <a:cs typeface="Times New Roman"/>
            </a:endParaRPr>
          </a:p>
          <a:p>
            <a:pPr marL="160968">
              <a:lnSpc>
                <a:spcPct val="95825"/>
              </a:lnSpc>
              <a:spcBef>
                <a:spcPts val="2396"/>
              </a:spcBef>
            </a:pPr>
            <a:r>
              <a:rPr sz="2000" spc="0" dirty="0">
                <a:solidFill>
                  <a:schemeClr val="bg1"/>
                </a:solidFill>
                <a:latin typeface="Arial"/>
                <a:cs typeface="Arial"/>
              </a:rPr>
              <a:t>●  </a:t>
            </a:r>
            <a:r>
              <a:rPr sz="2000" spc="139" dirty="0">
                <a:solidFill>
                  <a:schemeClr val="bg1"/>
                </a:solidFill>
                <a:latin typeface="Arial"/>
                <a:cs typeface="Arial"/>
              </a:rPr>
              <a:t> </a:t>
            </a:r>
            <a:r>
              <a:rPr sz="2000" spc="0" dirty="0">
                <a:solidFill>
                  <a:schemeClr val="bg1"/>
                </a:solidFill>
                <a:latin typeface="Times New Roman"/>
                <a:cs typeface="Times New Roman"/>
              </a:rPr>
              <a:t>Hacker</a:t>
            </a:r>
            <a:r>
              <a:rPr sz="2000" spc="461" dirty="0">
                <a:solidFill>
                  <a:schemeClr val="bg1"/>
                </a:solidFill>
                <a:latin typeface="Times New Roman"/>
                <a:cs typeface="Times New Roman"/>
              </a:rPr>
              <a:t> </a:t>
            </a:r>
            <a:r>
              <a:rPr sz="2000" spc="0" dirty="0">
                <a:solidFill>
                  <a:schemeClr val="bg1"/>
                </a:solidFill>
                <a:latin typeface="Times New Roman"/>
                <a:cs typeface="Times New Roman"/>
              </a:rPr>
              <a:t>used</a:t>
            </a:r>
            <a:r>
              <a:rPr sz="2000" spc="361" dirty="0">
                <a:solidFill>
                  <a:schemeClr val="bg1"/>
                </a:solidFill>
                <a:latin typeface="Times New Roman"/>
                <a:cs typeface="Times New Roman"/>
              </a:rPr>
              <a:t> </a:t>
            </a:r>
            <a:r>
              <a:rPr sz="2000" spc="0" dirty="0">
                <a:solidFill>
                  <a:schemeClr val="bg1"/>
                </a:solidFill>
                <a:latin typeface="Times New Roman"/>
                <a:cs typeface="Times New Roman"/>
              </a:rPr>
              <a:t>MITM</a:t>
            </a:r>
            <a:r>
              <a:rPr sz="2000" spc="-114" dirty="0">
                <a:solidFill>
                  <a:schemeClr val="bg1"/>
                </a:solidFill>
                <a:latin typeface="Times New Roman"/>
                <a:cs typeface="Times New Roman"/>
              </a:rPr>
              <a:t> </a:t>
            </a:r>
            <a:r>
              <a:rPr sz="2000" spc="0" dirty="0">
                <a:solidFill>
                  <a:schemeClr val="bg1"/>
                </a:solidFill>
                <a:latin typeface="Times New Roman"/>
                <a:cs typeface="Times New Roman"/>
              </a:rPr>
              <a:t>Proxy</a:t>
            </a:r>
            <a:r>
              <a:rPr sz="2000" spc="267" dirty="0">
                <a:solidFill>
                  <a:schemeClr val="bg1"/>
                </a:solidFill>
                <a:latin typeface="Times New Roman"/>
                <a:cs typeface="Times New Roman"/>
              </a:rPr>
              <a:t> </a:t>
            </a:r>
            <a:r>
              <a:rPr sz="2000" spc="0" dirty="0">
                <a:solidFill>
                  <a:schemeClr val="bg1"/>
                </a:solidFill>
                <a:latin typeface="Times New Roman"/>
                <a:cs typeface="Times New Roman"/>
              </a:rPr>
              <a:t>to</a:t>
            </a:r>
            <a:r>
              <a:rPr sz="2000" spc="180" dirty="0">
                <a:solidFill>
                  <a:schemeClr val="bg1"/>
                </a:solidFill>
                <a:latin typeface="Times New Roman"/>
                <a:cs typeface="Times New Roman"/>
              </a:rPr>
              <a:t> </a:t>
            </a:r>
            <a:r>
              <a:rPr sz="2000" spc="47" dirty="0">
                <a:solidFill>
                  <a:schemeClr val="bg1"/>
                </a:solidFill>
                <a:latin typeface="Times New Roman"/>
                <a:cs typeface="Times New Roman"/>
              </a:rPr>
              <a:t>view</a:t>
            </a:r>
            <a:endParaRPr sz="2000" dirty="0">
              <a:solidFill>
                <a:schemeClr val="bg1"/>
              </a:solidFill>
              <a:latin typeface="Times New Roman"/>
              <a:cs typeface="Times New Roman"/>
            </a:endParaRPr>
          </a:p>
          <a:p>
            <a:pPr marL="542925">
              <a:lnSpc>
                <a:spcPct val="95825"/>
              </a:lnSpc>
              <a:spcBef>
                <a:spcPts val="100"/>
              </a:spcBef>
            </a:pPr>
            <a:r>
              <a:rPr sz="2000" spc="12" dirty="0">
                <a:solidFill>
                  <a:schemeClr val="bg1"/>
                </a:solidFill>
                <a:latin typeface="Times New Roman"/>
                <a:cs typeface="Times New Roman"/>
              </a:rPr>
              <a:t>API calls over HTTP</a:t>
            </a:r>
            <a:endParaRPr sz="2000" dirty="0">
              <a:solidFill>
                <a:schemeClr val="bg1"/>
              </a:solidFill>
              <a:latin typeface="Times New Roman"/>
              <a:cs typeface="Times New Roman"/>
            </a:endParaRPr>
          </a:p>
        </p:txBody>
      </p:sp>
    </p:spTree>
    <p:extLst>
      <p:ext uri="{BB962C8B-B14F-4D97-AF65-F5344CB8AC3E}">
        <p14:creationId xmlns:p14="http://schemas.microsoft.com/office/powerpoint/2010/main" val="173750844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11">
            <a:extLst>
              <a:ext uri="{FF2B5EF4-FFF2-40B4-BE49-F238E27FC236}">
                <a16:creationId xmlns:a16="http://schemas.microsoft.com/office/drawing/2014/main" id="{C086EF82-694C-4CA1-B574-B2C7C98B0C9D}"/>
              </a:ext>
            </a:extLst>
          </p:cNvPr>
          <p:cNvSpPr txBox="1"/>
          <p:nvPr/>
        </p:nvSpPr>
        <p:spPr>
          <a:xfrm>
            <a:off x="837663" y="1147650"/>
            <a:ext cx="2647950" cy="2465700"/>
          </a:xfrm>
          <a:prstGeom prst="rect">
            <a:avLst/>
          </a:prstGeom>
        </p:spPr>
        <p:txBody>
          <a:bodyPr wrap="square" lIns="0" tIns="123285" rIns="0" bIns="0" rtlCol="0">
            <a:noAutofit/>
          </a:bodyPr>
          <a:lstStyle/>
          <a:p>
            <a:pPr marL="85724" marR="0" lvl="0" indent="0" algn="l" defTabSz="914400" rtl="0" eaLnBrk="1" fontAlgn="auto" latinLnBrk="0" hangingPunct="1">
              <a:lnSpc>
                <a:spcPts val="19415"/>
              </a:lnSpc>
              <a:spcBef>
                <a:spcPts val="0"/>
              </a:spcBef>
              <a:spcAft>
                <a:spcPts val="0"/>
              </a:spcAft>
              <a:buClrTx/>
              <a:buSzTx/>
              <a:buFontTx/>
              <a:buNone/>
              <a:tabLst/>
              <a:defRPr/>
            </a:pPr>
            <a:r>
              <a:rPr kumimoji="0" lang="en-US" sz="41250" b="1" i="0" u="none" strike="noStrike" kern="1200" cap="none" spc="2061" normalizeH="0" baseline="-12333" noProof="0" dirty="0">
                <a:ln>
                  <a:noFill/>
                </a:ln>
                <a:solidFill>
                  <a:srgbClr val="FFFFFF"/>
                </a:solidFill>
                <a:effectLst/>
                <a:uLnTx/>
                <a:uFillTx/>
                <a:latin typeface="Times New Roman"/>
                <a:cs typeface="Times New Roman"/>
              </a:rPr>
              <a:t>5</a:t>
            </a:r>
            <a:endParaRPr kumimoji="0" sz="275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7" name="object 15">
            <a:extLst>
              <a:ext uri="{FF2B5EF4-FFF2-40B4-BE49-F238E27FC236}">
                <a16:creationId xmlns:a16="http://schemas.microsoft.com/office/drawing/2014/main" id="{97B7B7DD-9F3D-4345-BC64-618620BB673B}"/>
              </a:ext>
            </a:extLst>
          </p:cNvPr>
          <p:cNvSpPr txBox="1"/>
          <p:nvPr/>
        </p:nvSpPr>
        <p:spPr>
          <a:xfrm>
            <a:off x="2868086" y="1829750"/>
            <a:ext cx="5438251" cy="1889875"/>
          </a:xfrm>
          <a:prstGeom prst="rect">
            <a:avLst/>
          </a:prstGeom>
        </p:spPr>
        <p:txBody>
          <a:bodyPr wrap="square" lIns="0" tIns="39370" rIns="0" bIns="0" rtlCol="0">
            <a:noAutofit/>
          </a:bodyPr>
          <a:lstStyle/>
          <a:p>
            <a:pPr marL="12700" lvl="0">
              <a:lnSpc>
                <a:spcPts val="6200"/>
              </a:lnSpc>
            </a:pPr>
            <a:r>
              <a:rPr lang="en-US" sz="6000" b="1" dirty="0">
                <a:solidFill>
                  <a:srgbClr val="FFFFFF"/>
                </a:solidFill>
                <a:latin typeface="Times New Roman"/>
                <a:cs typeface="Times New Roman"/>
              </a:rPr>
              <a:t>Insufficient</a:t>
            </a:r>
          </a:p>
          <a:p>
            <a:pPr marL="12700" lvl="0">
              <a:lnSpc>
                <a:spcPts val="6200"/>
              </a:lnSpc>
            </a:pPr>
            <a:r>
              <a:rPr lang="en-US" sz="6000" b="1" dirty="0">
                <a:solidFill>
                  <a:srgbClr val="FFFFFF"/>
                </a:solidFill>
                <a:latin typeface="Times New Roman"/>
                <a:cs typeface="Times New Roman"/>
              </a:rPr>
              <a:t>Cryptography</a:t>
            </a:r>
            <a:endParaRPr kumimoji="0" lang="en-US" sz="6000" b="1" i="0" u="none" strike="noStrike" kern="1200" cap="none" spc="0" normalizeH="0" baseline="0" noProof="0" dirty="0">
              <a:ln>
                <a:noFill/>
              </a:ln>
              <a:solidFill>
                <a:srgbClr val="FFFFFF"/>
              </a:solidFill>
              <a:effectLst/>
              <a:uLnTx/>
              <a:uFillTx/>
              <a:latin typeface="Times New Roman"/>
              <a:cs typeface="Times New Roman"/>
            </a:endParaRPr>
          </a:p>
        </p:txBody>
      </p:sp>
    </p:spTree>
    <p:extLst>
      <p:ext uri="{BB962C8B-B14F-4D97-AF65-F5344CB8AC3E}">
        <p14:creationId xmlns:p14="http://schemas.microsoft.com/office/powerpoint/2010/main" val="30741000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438150" y="952501"/>
            <a:ext cx="3257550" cy="2195512"/>
          </a:xfrm>
          <a:prstGeom prst="rect">
            <a:avLst/>
          </a:prstGeom>
        </p:spPr>
        <p:txBody>
          <a:bodyPr wrap="square" lIns="0" tIns="57975" rIns="0" bIns="0" rtlCol="0">
            <a:noAutofit/>
          </a:bodyPr>
          <a:lstStyle/>
          <a:p>
            <a:pPr marL="85725" algn="just">
              <a:lnSpc>
                <a:spcPts val="2500"/>
              </a:lnSpc>
            </a:pPr>
            <a:r>
              <a:rPr lang="en-US" sz="2400" spc="108" dirty="0">
                <a:solidFill>
                  <a:srgbClr val="FFFFFF"/>
                </a:solidFill>
                <a:latin typeface="Times New Roman"/>
                <a:cs typeface="Times New Roman"/>
              </a:rPr>
              <a:t>The process behind </a:t>
            </a:r>
            <a:r>
              <a:rPr lang="en-US" sz="2400" spc="101" dirty="0">
                <a:solidFill>
                  <a:srgbClr val="FFFFFF"/>
                </a:solidFill>
                <a:latin typeface="Times New Roman"/>
                <a:cs typeface="Times New Roman"/>
              </a:rPr>
              <a:t>encryption and decryption may allow </a:t>
            </a:r>
            <a:r>
              <a:rPr lang="en-US" sz="2400" spc="83" dirty="0">
                <a:solidFill>
                  <a:srgbClr val="FFFFFF"/>
                </a:solidFill>
                <a:latin typeface="Times New Roman"/>
                <a:cs typeface="Times New Roman"/>
              </a:rPr>
              <a:t>a hacker to </a:t>
            </a:r>
            <a:r>
              <a:rPr lang="en-US" sz="2400" b="1" spc="83" dirty="0">
                <a:solidFill>
                  <a:srgbClr val="33CCFF"/>
                </a:solidFill>
                <a:latin typeface="Times New Roman"/>
                <a:cs typeface="Times New Roman"/>
              </a:rPr>
              <a:t>decrypt </a:t>
            </a:r>
            <a:r>
              <a:rPr lang="en-US" sz="2400" b="1" spc="75" dirty="0">
                <a:solidFill>
                  <a:srgbClr val="33CCFF"/>
                </a:solidFill>
                <a:latin typeface="Times New Roman"/>
                <a:cs typeface="Times New Roman"/>
              </a:rPr>
              <a:t>sensitive data</a:t>
            </a:r>
            <a:r>
              <a:rPr lang="en-US" sz="2400" spc="75" dirty="0">
                <a:solidFill>
                  <a:srgbClr val="33CCFF"/>
                </a:solidFill>
                <a:latin typeface="Times New Roman"/>
                <a:cs typeface="Times New Roman"/>
              </a:rPr>
              <a:t>.</a:t>
            </a:r>
            <a:endParaRPr lang="en-US" sz="2400" dirty="0">
              <a:latin typeface="Times New Roman"/>
              <a:cs typeface="Times New Roman"/>
            </a:endParaRPr>
          </a:p>
          <a:p>
            <a:pPr marL="0" marR="0" lvl="0" indent="0" algn="just" defTabSz="914400" rtl="0" eaLnBrk="1" fontAlgn="auto" latinLnBrk="0" hangingPunct="1">
              <a:lnSpc>
                <a:spcPts val="750"/>
              </a:lnSpc>
              <a:spcBef>
                <a:spcPts val="0"/>
              </a:spcBef>
              <a:spcAft>
                <a:spcPts val="0"/>
              </a:spcAft>
              <a:buClrTx/>
              <a:buSzTx/>
              <a:buFontTx/>
              <a:buNone/>
              <a:tabLst/>
              <a:defRPr/>
            </a:pPr>
            <a:endParaRPr kumimoji="0" lang="en-US" sz="2400" b="0" i="0" u="none" strike="noStrike" kern="1200" cap="none" spc="143" normalizeH="0" baseline="0" noProof="0" dirty="0">
              <a:ln>
                <a:noFill/>
              </a:ln>
              <a:solidFill>
                <a:srgbClr val="FFFFFF"/>
              </a:solidFill>
              <a:effectLst/>
              <a:uLnTx/>
              <a:uFillTx/>
              <a:latin typeface="Times New Roman"/>
              <a:cs typeface="Times New Roman"/>
            </a:endParaRPr>
          </a:p>
        </p:txBody>
      </p:sp>
      <p:sp>
        <p:nvSpPr>
          <p:cNvPr id="3" name="object 2">
            <a:extLst>
              <a:ext uri="{FF2B5EF4-FFF2-40B4-BE49-F238E27FC236}">
                <a16:creationId xmlns:a16="http://schemas.microsoft.com/office/drawing/2014/main" id="{1DF2686E-7EFA-4F32-A2D0-ADE3AE47964E}"/>
              </a:ext>
            </a:extLst>
          </p:cNvPr>
          <p:cNvSpPr txBox="1"/>
          <p:nvPr/>
        </p:nvSpPr>
        <p:spPr>
          <a:xfrm>
            <a:off x="4229100" y="952501"/>
            <a:ext cx="3257550" cy="2195512"/>
          </a:xfrm>
          <a:prstGeom prst="rect">
            <a:avLst/>
          </a:prstGeom>
        </p:spPr>
        <p:txBody>
          <a:bodyPr wrap="square" lIns="0" tIns="57975" rIns="0" bIns="0" rtlCol="0">
            <a:noAutofit/>
          </a:bodyPr>
          <a:lstStyle/>
          <a:p>
            <a:pPr marL="12700" algn="just">
              <a:lnSpc>
                <a:spcPts val="3215"/>
              </a:lnSpc>
            </a:pPr>
            <a:r>
              <a:rPr lang="en-US" sz="2400" spc="92" dirty="0">
                <a:solidFill>
                  <a:srgbClr val="FFFFFF"/>
                </a:solidFill>
                <a:latin typeface="Times New Roman"/>
                <a:cs typeface="Times New Roman"/>
              </a:rPr>
              <a:t>The algorithm behind</a:t>
            </a:r>
            <a:endParaRPr lang="en-US" sz="2400" dirty="0">
              <a:latin typeface="Times New Roman"/>
              <a:cs typeface="Times New Roman"/>
            </a:endParaRPr>
          </a:p>
          <a:p>
            <a:pPr marL="12700" marR="475811" algn="just">
              <a:lnSpc>
                <a:spcPts val="3600"/>
              </a:lnSpc>
              <a:spcBef>
                <a:spcPts val="89"/>
              </a:spcBef>
            </a:pPr>
            <a:r>
              <a:rPr lang="en-US" sz="2400" spc="88" dirty="0">
                <a:solidFill>
                  <a:srgbClr val="FFFFFF"/>
                </a:solidFill>
                <a:latin typeface="Times New Roman"/>
                <a:cs typeface="Times New Roman"/>
              </a:rPr>
              <a:t>encryption and decryption may be </a:t>
            </a:r>
            <a:r>
              <a:rPr lang="en-US" sz="2400" b="1" spc="88" dirty="0">
                <a:solidFill>
                  <a:srgbClr val="33CCFF"/>
                </a:solidFill>
                <a:latin typeface="Times New Roman"/>
                <a:cs typeface="Times New Roman"/>
              </a:rPr>
              <a:t>weak in nature</a:t>
            </a:r>
            <a:r>
              <a:rPr lang="en-US" sz="2400" spc="88" dirty="0">
                <a:solidFill>
                  <a:srgbClr val="FFFFFF"/>
                </a:solidFill>
                <a:latin typeface="Times New Roman"/>
                <a:cs typeface="Times New Roman"/>
              </a:rPr>
              <a:t>.</a:t>
            </a:r>
            <a:endParaRPr lang="en-US" sz="2400" dirty="0">
              <a:latin typeface="Times New Roman"/>
              <a:cs typeface="Times New Roman"/>
            </a:endParaRPr>
          </a:p>
        </p:txBody>
      </p:sp>
    </p:spTree>
    <p:extLst>
      <p:ext uri="{BB962C8B-B14F-4D97-AF65-F5344CB8AC3E}">
        <p14:creationId xmlns:p14="http://schemas.microsoft.com/office/powerpoint/2010/main" val="226739326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581D19-FFAA-4195-8C11-9BB973E405CE}"/>
              </a:ext>
            </a:extLst>
          </p:cNvPr>
          <p:cNvSpPr/>
          <p:nvPr/>
        </p:nvSpPr>
        <p:spPr>
          <a:xfrm>
            <a:off x="123823" y="306129"/>
            <a:ext cx="7600951" cy="830997"/>
          </a:xfrm>
          <a:prstGeom prst="rect">
            <a:avLst/>
          </a:prstGeom>
        </p:spPr>
        <p:txBody>
          <a:bodyPr wrap="square">
            <a:spAutoFit/>
          </a:bodyPr>
          <a:lstStyle/>
          <a:p>
            <a:pPr lvl="0" algn="just"/>
            <a:r>
              <a:rPr lang="en-US" sz="1600" dirty="0">
                <a:solidFill>
                  <a:prstClr val="white"/>
                </a:solidFill>
                <a:latin typeface="Calibri" panose="020F0502020204030204" pitchFamily="34" charset="0"/>
                <a:cs typeface="Calibri" panose="020F0502020204030204" pitchFamily="34" charset="0"/>
              </a:rPr>
              <a:t>You can log a method’s incoming parameters and return normally. This way, we have the ability to log the encryption key used and also the plain text. Again, the key is hardcoded in the code, but you won’t always be this lucky in real life. Here is how I implemented this:</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4" name="Picture 3" descr="https://lh3.googleusercontent.com/jxNyC-t6SWrR9_CviCQdRGz5oOPeKgZG683br7ZN7GyCbIFBa59uKx9Dq2KCii67vYI-KC3-d5EPMDvshScluqiq1cUaS1nFIZ72q4IsNvKQSt3jYN3yGkQ6f_zTcmj7nhQjXYBT">
            <a:extLst>
              <a:ext uri="{FF2B5EF4-FFF2-40B4-BE49-F238E27FC236}">
                <a16:creationId xmlns:a16="http://schemas.microsoft.com/office/drawing/2014/main" id="{0EF365C8-D03C-4218-AB3D-9897290B53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09560" y="1518126"/>
            <a:ext cx="7229475" cy="2869248"/>
          </a:xfrm>
          <a:prstGeom prst="rect">
            <a:avLst/>
          </a:prstGeom>
          <a:noFill/>
          <a:ln>
            <a:noFill/>
          </a:ln>
        </p:spPr>
      </p:pic>
    </p:spTree>
    <p:extLst>
      <p:ext uri="{BB962C8B-B14F-4D97-AF65-F5344CB8AC3E}">
        <p14:creationId xmlns:p14="http://schemas.microsoft.com/office/powerpoint/2010/main" val="3865613518"/>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3630225" cy="742767"/>
          </a:xfrm>
          <a:prstGeom prst="rect">
            <a:avLst/>
          </a:prstGeom>
        </p:spPr>
        <p:txBody>
          <a:bodyPr wrap="none">
            <a:sp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FFFFFF"/>
                </a:solidFill>
                <a:effectLst/>
                <a:uLnTx/>
                <a:uFillTx/>
                <a:latin typeface="Times New Roman"/>
                <a:cs typeface="Times New Roman"/>
              </a:rPr>
              <a:t>Fundamentals of Android </a:t>
            </a:r>
            <a:r>
              <a:rPr kumimoji="0" lang="fr-FR" sz="1800" b="1" i="0" u="none" strike="noStrike" kern="1200" cap="none" spc="0" normalizeH="0" baseline="0" noProof="0" dirty="0" err="1">
                <a:ln>
                  <a:noFill/>
                </a:ln>
                <a:solidFill>
                  <a:srgbClr val="FFFFFF"/>
                </a:solidFill>
                <a:effectLst/>
                <a:uLnTx/>
                <a:uFillTx/>
                <a:latin typeface="Times New Roman"/>
                <a:cs typeface="Times New Roman"/>
              </a:rPr>
              <a:t>security</a:t>
            </a:r>
            <a:r>
              <a:rPr kumimoji="0" lang="fr-FR" sz="1800" b="1" i="0" u="none" strike="noStrike" kern="1200" cap="none" spc="0" normalizeH="0" baseline="0" noProof="0" dirty="0">
                <a:ln>
                  <a:noFill/>
                </a:ln>
                <a:solidFill>
                  <a:srgbClr val="FFFFFF"/>
                </a:solidFill>
                <a:effectLst/>
                <a:uLnTx/>
                <a:uFillTx/>
                <a:latin typeface="Times New Roman"/>
                <a:cs typeface="Times New Roman"/>
              </a:rPr>
              <a:t> </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pic>
        <p:nvPicPr>
          <p:cNvPr id="4" name="Picture 3">
            <a:extLst>
              <a:ext uri="{FF2B5EF4-FFF2-40B4-BE49-F238E27FC236}">
                <a16:creationId xmlns:a16="http://schemas.microsoft.com/office/drawing/2014/main" id="{4D529D54-634F-43A5-B50F-F9B4E455C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662" y="1347787"/>
            <a:ext cx="5400675" cy="2447925"/>
          </a:xfrm>
          <a:prstGeom prst="rect">
            <a:avLst/>
          </a:prstGeom>
        </p:spPr>
      </p:pic>
    </p:spTree>
    <p:extLst>
      <p:ext uri="{BB962C8B-B14F-4D97-AF65-F5344CB8AC3E}">
        <p14:creationId xmlns:p14="http://schemas.microsoft.com/office/powerpoint/2010/main" val="29039694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581D19-FFAA-4195-8C11-9BB973E405CE}"/>
              </a:ext>
            </a:extLst>
          </p:cNvPr>
          <p:cNvSpPr/>
          <p:nvPr/>
        </p:nvSpPr>
        <p:spPr>
          <a:xfrm>
            <a:off x="123821" y="515679"/>
            <a:ext cx="7600951" cy="338554"/>
          </a:xfrm>
          <a:prstGeom prst="rect">
            <a:avLst/>
          </a:prstGeom>
        </p:spPr>
        <p:txBody>
          <a:bodyPr wrap="square">
            <a:spAutoFit/>
          </a:bodyPr>
          <a:lstStyle/>
          <a:p>
            <a:pPr lvl="0" algn="just"/>
            <a:r>
              <a:rPr lang="en-US" sz="1600" dirty="0">
                <a:solidFill>
                  <a:prstClr val="white"/>
                </a:solidFill>
                <a:latin typeface="Calibri" panose="020F0502020204030204" pitchFamily="34" charset="0"/>
                <a:cs typeface="Calibri" panose="020F0502020204030204" pitchFamily="34" charset="0"/>
              </a:rPr>
              <a:t>Encryption python code</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43054FE6-6EE4-4B7A-BDF5-E752EF8CF585}"/>
              </a:ext>
            </a:extLst>
          </p:cNvPr>
          <p:cNvPicPr>
            <a:picLocks noChangeAspect="1"/>
          </p:cNvPicPr>
          <p:nvPr/>
        </p:nvPicPr>
        <p:blipFill>
          <a:blip r:embed="rId3"/>
          <a:stretch>
            <a:fillRect/>
          </a:stretch>
        </p:blipFill>
        <p:spPr>
          <a:xfrm>
            <a:off x="223837" y="995362"/>
            <a:ext cx="6581775" cy="3152775"/>
          </a:xfrm>
          <a:prstGeom prst="rect">
            <a:avLst/>
          </a:prstGeom>
        </p:spPr>
      </p:pic>
    </p:spTree>
    <p:extLst>
      <p:ext uri="{BB962C8B-B14F-4D97-AF65-F5344CB8AC3E}">
        <p14:creationId xmlns:p14="http://schemas.microsoft.com/office/powerpoint/2010/main" val="367302150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581D19-FFAA-4195-8C11-9BB973E405CE}"/>
              </a:ext>
            </a:extLst>
          </p:cNvPr>
          <p:cNvSpPr/>
          <p:nvPr/>
        </p:nvSpPr>
        <p:spPr>
          <a:xfrm>
            <a:off x="123821" y="515679"/>
            <a:ext cx="7600951" cy="338554"/>
          </a:xfrm>
          <a:prstGeom prst="rect">
            <a:avLst/>
          </a:prstGeom>
        </p:spPr>
        <p:txBody>
          <a:bodyPr wrap="square">
            <a:spAutoFit/>
          </a:bodyPr>
          <a:lstStyle/>
          <a:p>
            <a:pPr lvl="0" algn="just"/>
            <a:r>
              <a:rPr lang="en-US" sz="1600" dirty="0">
                <a:solidFill>
                  <a:prstClr val="white"/>
                </a:solidFill>
                <a:latin typeface="Calibri" panose="020F0502020204030204" pitchFamily="34" charset="0"/>
                <a:cs typeface="Calibri" panose="020F0502020204030204" pitchFamily="34" charset="0"/>
              </a:rPr>
              <a:t>Type anything to encrypt</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85B7ACA-4679-4B71-B230-AB584F59D337}"/>
              </a:ext>
            </a:extLst>
          </p:cNvPr>
          <p:cNvPicPr/>
          <p:nvPr/>
        </p:nvPicPr>
        <p:blipFill>
          <a:blip r:embed="rId3"/>
          <a:stretch>
            <a:fillRect/>
          </a:stretch>
        </p:blipFill>
        <p:spPr>
          <a:xfrm>
            <a:off x="759142" y="854233"/>
            <a:ext cx="2120265" cy="3526790"/>
          </a:xfrm>
          <a:prstGeom prst="rect">
            <a:avLst/>
          </a:prstGeom>
        </p:spPr>
      </p:pic>
      <p:pic>
        <p:nvPicPr>
          <p:cNvPr id="6" name="Picture 5" descr="https://lh6.googleusercontent.com/nPnS8yHVvgi5doTAeqsalT795aDjVSdEptA2LqYNA7Bm3D6qM8rovwqaS5vfXRc3Id-2XtCjQaxGgxmXvH-cgY5dNj0lqns-No2Ko4uam2CuXnMoV4o9Z5HP9hqTFpkdfbhm8OMJ">
            <a:extLst>
              <a:ext uri="{FF2B5EF4-FFF2-40B4-BE49-F238E27FC236}">
                <a16:creationId xmlns:a16="http://schemas.microsoft.com/office/drawing/2014/main" id="{BB7996F1-1997-4368-A8FD-26ADC1DB7DF8}"/>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56144" y="854233"/>
            <a:ext cx="1845945" cy="3526790"/>
          </a:xfrm>
          <a:prstGeom prst="rect">
            <a:avLst/>
          </a:prstGeom>
          <a:noFill/>
          <a:ln>
            <a:noFill/>
          </a:ln>
        </p:spPr>
      </p:pic>
    </p:spTree>
    <p:extLst>
      <p:ext uri="{BB962C8B-B14F-4D97-AF65-F5344CB8AC3E}">
        <p14:creationId xmlns:p14="http://schemas.microsoft.com/office/powerpoint/2010/main" val="63286282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581D19-FFAA-4195-8C11-9BB973E405CE}"/>
              </a:ext>
            </a:extLst>
          </p:cNvPr>
          <p:cNvSpPr/>
          <p:nvPr/>
        </p:nvSpPr>
        <p:spPr>
          <a:xfrm>
            <a:off x="123821" y="515679"/>
            <a:ext cx="7600951" cy="338554"/>
          </a:xfrm>
          <a:prstGeom prst="rect">
            <a:avLst/>
          </a:prstGeom>
        </p:spPr>
        <p:txBody>
          <a:bodyPr wrap="square">
            <a:spAutoFit/>
          </a:bodyPr>
          <a:lstStyle/>
          <a:p>
            <a:pPr lvl="0" algn="just"/>
            <a:r>
              <a:rPr lang="en-US" sz="1600" dirty="0">
                <a:solidFill>
                  <a:prstClr val="white"/>
                </a:solidFill>
                <a:latin typeface="Calibri" panose="020F0502020204030204" pitchFamily="34" charset="0"/>
                <a:cs typeface="Calibri" panose="020F0502020204030204" pitchFamily="34" charset="0"/>
              </a:rPr>
              <a:t>Run python code and we can see key and decrypted value:</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ED71A59-9614-48BA-AF9E-5F866391CCC0}"/>
              </a:ext>
            </a:extLst>
          </p:cNvPr>
          <p:cNvPicPr>
            <a:picLocks noChangeAspect="1"/>
          </p:cNvPicPr>
          <p:nvPr/>
        </p:nvPicPr>
        <p:blipFill>
          <a:blip r:embed="rId3"/>
          <a:stretch>
            <a:fillRect/>
          </a:stretch>
        </p:blipFill>
        <p:spPr>
          <a:xfrm>
            <a:off x="123821" y="1009503"/>
            <a:ext cx="8229350" cy="3857771"/>
          </a:xfrm>
          <a:prstGeom prst="rect">
            <a:avLst/>
          </a:prstGeom>
        </p:spPr>
      </p:pic>
    </p:spTree>
    <p:extLst>
      <p:ext uri="{BB962C8B-B14F-4D97-AF65-F5344CB8AC3E}">
        <p14:creationId xmlns:p14="http://schemas.microsoft.com/office/powerpoint/2010/main" val="14664387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11">
            <a:extLst>
              <a:ext uri="{FF2B5EF4-FFF2-40B4-BE49-F238E27FC236}">
                <a16:creationId xmlns:a16="http://schemas.microsoft.com/office/drawing/2014/main" id="{C086EF82-694C-4CA1-B574-B2C7C98B0C9D}"/>
              </a:ext>
            </a:extLst>
          </p:cNvPr>
          <p:cNvSpPr txBox="1"/>
          <p:nvPr/>
        </p:nvSpPr>
        <p:spPr>
          <a:xfrm>
            <a:off x="837663" y="1147650"/>
            <a:ext cx="2647950" cy="2465700"/>
          </a:xfrm>
          <a:prstGeom prst="rect">
            <a:avLst/>
          </a:prstGeom>
        </p:spPr>
        <p:txBody>
          <a:bodyPr wrap="square" lIns="0" tIns="123285" rIns="0" bIns="0" rtlCol="0">
            <a:noAutofit/>
          </a:bodyPr>
          <a:lstStyle/>
          <a:p>
            <a:pPr marL="85724" marR="0" lvl="0" indent="0" algn="l" defTabSz="914400" rtl="0" eaLnBrk="1" fontAlgn="auto" latinLnBrk="0" hangingPunct="1">
              <a:lnSpc>
                <a:spcPts val="19415"/>
              </a:lnSpc>
              <a:spcBef>
                <a:spcPts val="0"/>
              </a:spcBef>
              <a:spcAft>
                <a:spcPts val="0"/>
              </a:spcAft>
              <a:buClrTx/>
              <a:buSzTx/>
              <a:buFontTx/>
              <a:buNone/>
              <a:tabLst/>
              <a:defRPr/>
            </a:pPr>
            <a:r>
              <a:rPr kumimoji="0" lang="en-US" sz="41250" b="1" i="0" u="none" strike="noStrike" kern="1200" cap="none" spc="2061" normalizeH="0" baseline="-12333" noProof="0" dirty="0">
                <a:ln>
                  <a:noFill/>
                </a:ln>
                <a:solidFill>
                  <a:srgbClr val="FFFFFF"/>
                </a:solidFill>
                <a:effectLst/>
                <a:uLnTx/>
                <a:uFillTx/>
                <a:latin typeface="Times New Roman"/>
                <a:cs typeface="Times New Roman"/>
              </a:rPr>
              <a:t>6</a:t>
            </a:r>
            <a:endParaRPr kumimoji="0" sz="275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7" name="object 15">
            <a:extLst>
              <a:ext uri="{FF2B5EF4-FFF2-40B4-BE49-F238E27FC236}">
                <a16:creationId xmlns:a16="http://schemas.microsoft.com/office/drawing/2014/main" id="{97B7B7DD-9F3D-4345-BC64-618620BB673B}"/>
              </a:ext>
            </a:extLst>
          </p:cNvPr>
          <p:cNvSpPr txBox="1"/>
          <p:nvPr/>
        </p:nvSpPr>
        <p:spPr>
          <a:xfrm>
            <a:off x="2868086" y="1829750"/>
            <a:ext cx="5438251" cy="1889875"/>
          </a:xfrm>
          <a:prstGeom prst="rect">
            <a:avLst/>
          </a:prstGeom>
        </p:spPr>
        <p:txBody>
          <a:bodyPr wrap="square" lIns="0" tIns="39370" rIns="0" bIns="0" rtlCol="0">
            <a:noAutofit/>
          </a:bodyPr>
          <a:lstStyle/>
          <a:p>
            <a:pPr marL="12700" lvl="0">
              <a:lnSpc>
                <a:spcPts val="6200"/>
              </a:lnSpc>
            </a:pPr>
            <a:r>
              <a:rPr lang="en-US" sz="6000" b="1" dirty="0">
                <a:solidFill>
                  <a:srgbClr val="FFFFFF"/>
                </a:solidFill>
                <a:latin typeface="Times New Roman"/>
                <a:cs typeface="Times New Roman"/>
              </a:rPr>
              <a:t>Insecure</a:t>
            </a:r>
            <a:endParaRPr kumimoji="0" lang="en-US" sz="6000" b="1" i="0" u="none" strike="noStrike" kern="1200" cap="none" spc="0" normalizeH="0" baseline="0" noProof="0" dirty="0">
              <a:ln>
                <a:noFill/>
              </a:ln>
              <a:solidFill>
                <a:srgbClr val="FFFFFF"/>
              </a:solidFill>
              <a:effectLst/>
              <a:uLnTx/>
              <a:uFillTx/>
              <a:latin typeface="Times New Roman"/>
              <a:cs typeface="Times New Roman"/>
            </a:endParaRPr>
          </a:p>
          <a:p>
            <a:pPr marL="12700" lvl="0">
              <a:lnSpc>
                <a:spcPts val="6200"/>
              </a:lnSpc>
            </a:pPr>
            <a:r>
              <a:rPr lang="en-US" sz="6000" b="1" dirty="0">
                <a:solidFill>
                  <a:srgbClr val="FFFFFF"/>
                </a:solidFill>
                <a:latin typeface="Times New Roman"/>
                <a:cs typeface="Times New Roman"/>
              </a:rPr>
              <a:t>Authorization</a:t>
            </a:r>
            <a:endParaRPr kumimoji="0" lang="en-US" sz="6000" b="1" i="0" u="none" strike="noStrike" kern="1200" cap="none" spc="0" normalizeH="0" baseline="0" noProof="0" dirty="0">
              <a:ln>
                <a:noFill/>
              </a:ln>
              <a:solidFill>
                <a:srgbClr val="FFFFFF"/>
              </a:solidFill>
              <a:effectLst/>
              <a:uLnTx/>
              <a:uFillTx/>
              <a:latin typeface="Times New Roman"/>
              <a:cs typeface="Times New Roman"/>
            </a:endParaRPr>
          </a:p>
        </p:txBody>
      </p:sp>
    </p:spTree>
    <p:extLst>
      <p:ext uri="{BB962C8B-B14F-4D97-AF65-F5344CB8AC3E}">
        <p14:creationId xmlns:p14="http://schemas.microsoft.com/office/powerpoint/2010/main" val="32852767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847725" y="1381125"/>
            <a:ext cx="6858000" cy="2381249"/>
          </a:xfrm>
          <a:prstGeom prst="rect">
            <a:avLst/>
          </a:prstGeom>
        </p:spPr>
        <p:txBody>
          <a:bodyPr wrap="square" lIns="0" tIns="57975" rIns="0" bIns="0" rtlCol="0">
            <a:noAutofit/>
          </a:bodyPr>
          <a:lstStyle/>
          <a:p>
            <a:pPr algn="just">
              <a:lnSpc>
                <a:spcPts val="650"/>
              </a:lnSpc>
            </a:pPr>
            <a:endParaRPr lang="en-US" sz="400" dirty="0"/>
          </a:p>
          <a:p>
            <a:pPr marL="85724" marR="249741" algn="just">
              <a:lnSpc>
                <a:spcPts val="4350"/>
              </a:lnSpc>
              <a:spcBef>
                <a:spcPts val="217"/>
              </a:spcBef>
            </a:pPr>
            <a:r>
              <a:rPr lang="en-US" sz="2400" spc="99" dirty="0">
                <a:solidFill>
                  <a:srgbClr val="FFFFFF"/>
                </a:solidFill>
                <a:latin typeface="Times New Roman"/>
                <a:cs typeface="Times New Roman"/>
              </a:rPr>
              <a:t>Insecure authorization refers to the failure of a server to </a:t>
            </a:r>
            <a:r>
              <a:rPr lang="en-US" sz="2400" b="1" spc="99" dirty="0">
                <a:solidFill>
                  <a:srgbClr val="33CCFF"/>
                </a:solidFill>
                <a:latin typeface="Times New Roman"/>
                <a:cs typeface="Times New Roman"/>
              </a:rPr>
              <a:t>properly enforce identity and permissions </a:t>
            </a:r>
            <a:r>
              <a:rPr lang="en-US" sz="2400" spc="109" dirty="0">
                <a:solidFill>
                  <a:srgbClr val="FFFFFF"/>
                </a:solidFill>
                <a:latin typeface="Times New Roman"/>
                <a:cs typeface="Times New Roman"/>
              </a:rPr>
              <a:t>as stated by the mobile app.</a:t>
            </a:r>
            <a:endParaRPr lang="en-US" sz="2400" dirty="0">
              <a:latin typeface="Times New Roman"/>
              <a:cs typeface="Times New Roman"/>
            </a:endParaRPr>
          </a:p>
        </p:txBody>
      </p:sp>
    </p:spTree>
    <p:extLst>
      <p:ext uri="{BB962C8B-B14F-4D97-AF65-F5344CB8AC3E}">
        <p14:creationId xmlns:p14="http://schemas.microsoft.com/office/powerpoint/2010/main" val="15389274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155793"/>
            <a:ext cx="3300712"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Run Custom Phone </a:t>
            </a:r>
            <a:r>
              <a:rPr kumimoji="0" lang="fr-FR" sz="1600" b="0"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from</a:t>
            </a:r>
            <a:r>
              <a:rPr kumimoji="0" lang="fr-FR"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a:t>
            </a:r>
            <a:r>
              <a:rPr kumimoji="0" lang="fr-FR" sz="1600" b="0"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Genymotion</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AF3A696-F173-4B43-8065-18EF88F8F96D}"/>
              </a:ext>
            </a:extLst>
          </p:cNvPr>
          <p:cNvSpPr/>
          <p:nvPr/>
        </p:nvSpPr>
        <p:spPr>
          <a:xfrm>
            <a:off x="223629" y="2402473"/>
            <a:ext cx="460554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Run application </a:t>
            </a:r>
            <a:r>
              <a:rPr kumimoji="0" lang="en-US" sz="1600" b="0"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FourGoats</a:t>
            </a: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in the emulator</a:t>
            </a:r>
          </a:p>
        </p:txBody>
      </p:sp>
      <p:pic>
        <p:nvPicPr>
          <p:cNvPr id="2" name="Picture 1">
            <a:extLst>
              <a:ext uri="{FF2B5EF4-FFF2-40B4-BE49-F238E27FC236}">
                <a16:creationId xmlns:a16="http://schemas.microsoft.com/office/drawing/2014/main" id="{4D61F52C-8CEA-4D27-B476-5385C4D6E968}"/>
              </a:ext>
            </a:extLst>
          </p:cNvPr>
          <p:cNvPicPr>
            <a:picLocks noChangeAspect="1"/>
          </p:cNvPicPr>
          <p:nvPr/>
        </p:nvPicPr>
        <p:blipFill>
          <a:blip r:embed="rId3"/>
          <a:stretch>
            <a:fillRect/>
          </a:stretch>
        </p:blipFill>
        <p:spPr>
          <a:xfrm>
            <a:off x="223629" y="494347"/>
            <a:ext cx="4834146" cy="1755754"/>
          </a:xfrm>
          <a:prstGeom prst="rect">
            <a:avLst/>
          </a:prstGeom>
        </p:spPr>
      </p:pic>
      <p:pic>
        <p:nvPicPr>
          <p:cNvPr id="7" name="Picture 6">
            <a:extLst>
              <a:ext uri="{FF2B5EF4-FFF2-40B4-BE49-F238E27FC236}">
                <a16:creationId xmlns:a16="http://schemas.microsoft.com/office/drawing/2014/main" id="{390EBFB5-CE4D-439F-99C2-1610477D468B}"/>
              </a:ext>
            </a:extLst>
          </p:cNvPr>
          <p:cNvPicPr/>
          <p:nvPr/>
        </p:nvPicPr>
        <p:blipFill>
          <a:blip r:embed="rId4">
            <a:extLst>
              <a:ext uri="{28A0092B-C50C-407E-A947-70E740481C1C}">
                <a14:useLocalDpi xmlns:a14="http://schemas.microsoft.com/office/drawing/2010/main" val="0"/>
              </a:ext>
            </a:extLst>
          </a:blip>
          <a:stretch>
            <a:fillRect/>
          </a:stretch>
        </p:blipFill>
        <p:spPr>
          <a:xfrm>
            <a:off x="5461317" y="866140"/>
            <a:ext cx="2640965" cy="4192270"/>
          </a:xfrm>
          <a:prstGeom prst="rect">
            <a:avLst/>
          </a:prstGeom>
        </p:spPr>
      </p:pic>
    </p:spTree>
    <p:extLst>
      <p:ext uri="{BB962C8B-B14F-4D97-AF65-F5344CB8AC3E}">
        <p14:creationId xmlns:p14="http://schemas.microsoft.com/office/powerpoint/2010/main" val="135694255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155793"/>
            <a:ext cx="7209666" cy="338554"/>
          </a:xfrm>
          <a:prstGeom prst="rect">
            <a:avLst/>
          </a:prstGeom>
        </p:spPr>
        <p:txBody>
          <a:bodyPr wrap="none">
            <a:spAutoFit/>
          </a:bodyPr>
          <a:lstStyle/>
          <a:p>
            <a:pPr lvl="0"/>
            <a:r>
              <a:rPr lang="en-US" sz="1600" dirty="0">
                <a:solidFill>
                  <a:prstClr val="white"/>
                </a:solidFill>
                <a:latin typeface="Calibri" panose="020F0502020204030204" pitchFamily="34" charset="0"/>
                <a:cs typeface="Calibri" panose="020F0502020204030204" pitchFamily="34" charset="0"/>
              </a:rPr>
              <a:t>Press the menu button and select Destination Info, configure connection parameters</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8" name="Picture 7" descr="https://lh5.googleusercontent.com/J3hRhUDHo-_f0q388ak0dWZp_8hsXqu95l7Qle8gk5FxiM71LYmKVAh7cbgKkXZ_CGYPonByba9JQXBBaYaql7YQ7ALzYhdqEhtUvy8SQ0D6ngPO0JyAg4W3_RzIchjrRW1lGVFF">
            <a:extLst>
              <a:ext uri="{FF2B5EF4-FFF2-40B4-BE49-F238E27FC236}">
                <a16:creationId xmlns:a16="http://schemas.microsoft.com/office/drawing/2014/main" id="{0DC74359-B549-4832-804B-2E45960AD37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83857" y="559752"/>
            <a:ext cx="2089785" cy="4023995"/>
          </a:xfrm>
          <a:prstGeom prst="rect">
            <a:avLst/>
          </a:prstGeom>
          <a:noFill/>
          <a:ln>
            <a:noFill/>
          </a:ln>
        </p:spPr>
      </p:pic>
      <p:pic>
        <p:nvPicPr>
          <p:cNvPr id="9" name="Picture 8" descr="https://lh3.googleusercontent.com/xpg56-NkbV2OM3l0K5M09o5EKziky3qpZQl5R8t-VZRyi5yzu4TDGRFgNQNHQp0IVphf2NJ2E5ID-_hHtnQ6o_ozK088y4VWS3Yqj-fjqysLNjgqgpE2HUl52ftuW2RdOj2AQQRR">
            <a:extLst>
              <a:ext uri="{FF2B5EF4-FFF2-40B4-BE49-F238E27FC236}">
                <a16:creationId xmlns:a16="http://schemas.microsoft.com/office/drawing/2014/main" id="{EEA3DE6D-56E7-4440-8EEE-F1AC0211FCC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031172" y="559752"/>
            <a:ext cx="1919605" cy="2103120"/>
          </a:xfrm>
          <a:prstGeom prst="rect">
            <a:avLst/>
          </a:prstGeom>
          <a:noFill/>
          <a:ln>
            <a:noFill/>
          </a:ln>
        </p:spPr>
      </p:pic>
    </p:spTree>
    <p:extLst>
      <p:ext uri="{BB962C8B-B14F-4D97-AF65-F5344CB8AC3E}">
        <p14:creationId xmlns:p14="http://schemas.microsoft.com/office/powerpoint/2010/main" val="417032353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155793"/>
            <a:ext cx="1763816"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Run </a:t>
            </a:r>
            <a:r>
              <a:rPr lang="en-US" sz="1400" dirty="0" err="1">
                <a:solidFill>
                  <a:prstClr val="white"/>
                </a:solidFill>
                <a:latin typeface="Calibri" panose="020F0502020204030204" pitchFamily="34" charset="0"/>
                <a:cs typeface="Calibri" panose="020F0502020204030204" pitchFamily="34" charset="0"/>
              </a:rPr>
              <a:t>GoatDroid</a:t>
            </a:r>
            <a:r>
              <a:rPr lang="en-US" sz="1400" dirty="0">
                <a:solidFill>
                  <a:prstClr val="white"/>
                </a:solidFill>
                <a:latin typeface="Calibri" panose="020F0502020204030204" pitchFamily="34" charset="0"/>
                <a:cs typeface="Calibri" panose="020F0502020204030204" pitchFamily="34" charset="0"/>
              </a:rPr>
              <a:t> server</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3BDDB8C9-F256-4A71-BCA5-AFA7218ECCEE}"/>
              </a:ext>
            </a:extLst>
          </p:cNvPr>
          <p:cNvSpPr/>
          <p:nvPr/>
        </p:nvSpPr>
        <p:spPr>
          <a:xfrm>
            <a:off x="1646690" y="437820"/>
            <a:ext cx="4572000" cy="307777"/>
          </a:xfrm>
          <a:prstGeom prst="rect">
            <a:avLst/>
          </a:prstGeom>
        </p:spPr>
        <p:txBody>
          <a:bodyPr>
            <a:spAutoFit/>
          </a:bodyPr>
          <a:lstStyle/>
          <a:p>
            <a:pPr lvl="0">
              <a:spcAft>
                <a:spcPts val="800"/>
              </a:spcAft>
            </a:pP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java -jar goatdroid-0.9.jar</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descr="https://lh4.googleusercontent.com/XQHQS0Rc9cSGJCI0AxatXt7vQaI4mJylTZf2avCiKEL5tzkj_-e08ofIA2INCwQr48VDuUOPZfBLrZRPan_qaWGS9JspLph4AJs82BIbpmy6S3gkbTgrdz4FL1EVBmSMGgE71EUv">
            <a:extLst>
              <a:ext uri="{FF2B5EF4-FFF2-40B4-BE49-F238E27FC236}">
                <a16:creationId xmlns:a16="http://schemas.microsoft.com/office/drawing/2014/main" id="{82095902-23F6-4D91-A300-A710E0FFAFC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3629" y="1599421"/>
            <a:ext cx="5943600" cy="2298065"/>
          </a:xfrm>
          <a:prstGeom prst="rect">
            <a:avLst/>
          </a:prstGeom>
          <a:noFill/>
          <a:ln>
            <a:noFill/>
          </a:ln>
        </p:spPr>
      </p:pic>
      <p:sp>
        <p:nvSpPr>
          <p:cNvPr id="10" name="Rectangle 9">
            <a:extLst>
              <a:ext uri="{FF2B5EF4-FFF2-40B4-BE49-F238E27FC236}">
                <a16:creationId xmlns:a16="http://schemas.microsoft.com/office/drawing/2014/main" id="{A51BCF85-2CD0-48EB-944C-B20414219B5E}"/>
              </a:ext>
            </a:extLst>
          </p:cNvPr>
          <p:cNvSpPr/>
          <p:nvPr/>
        </p:nvSpPr>
        <p:spPr>
          <a:xfrm>
            <a:off x="275090" y="1148146"/>
            <a:ext cx="1827360"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Start </a:t>
            </a:r>
            <a:r>
              <a:rPr lang="en-US" sz="1400" dirty="0" err="1">
                <a:solidFill>
                  <a:prstClr val="white"/>
                </a:solidFill>
                <a:latin typeface="Calibri" panose="020F0502020204030204" pitchFamily="34" charset="0"/>
                <a:cs typeface="Calibri" panose="020F0502020204030204" pitchFamily="34" charset="0"/>
              </a:rPr>
              <a:t>GoatDroid</a:t>
            </a:r>
            <a:r>
              <a:rPr lang="en-US" sz="1400" dirty="0">
                <a:solidFill>
                  <a:prstClr val="white"/>
                </a:solidFill>
                <a:latin typeface="Calibri" panose="020F0502020204030204" pitchFamily="34" charset="0"/>
                <a:cs typeface="Calibri" panose="020F0502020204030204" pitchFamily="34" charset="0"/>
              </a:rPr>
              <a:t> server</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B10F8471-9B54-4C14-AFD9-58E5D21FC6A9}"/>
              </a:ext>
            </a:extLst>
          </p:cNvPr>
          <p:cNvPicPr>
            <a:picLocks noChangeAspect="1"/>
          </p:cNvPicPr>
          <p:nvPr/>
        </p:nvPicPr>
        <p:blipFill>
          <a:blip r:embed="rId4"/>
          <a:stretch>
            <a:fillRect/>
          </a:stretch>
        </p:blipFill>
        <p:spPr>
          <a:xfrm>
            <a:off x="223629" y="736073"/>
            <a:ext cx="7567821" cy="380712"/>
          </a:xfrm>
          <a:prstGeom prst="rect">
            <a:avLst/>
          </a:prstGeom>
        </p:spPr>
      </p:pic>
    </p:spTree>
    <p:extLst>
      <p:ext uri="{BB962C8B-B14F-4D97-AF65-F5344CB8AC3E}">
        <p14:creationId xmlns:p14="http://schemas.microsoft.com/office/powerpoint/2010/main" val="32312706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9" y="155793"/>
            <a:ext cx="1721305" cy="338554"/>
          </a:xfrm>
          <a:prstGeom prst="rect">
            <a:avLst/>
          </a:prstGeom>
        </p:spPr>
        <p:txBody>
          <a:bodyPr wrap="none">
            <a:spAutoFit/>
          </a:bodyPr>
          <a:lstStyle/>
          <a:p>
            <a:pPr lvl="0"/>
            <a:r>
              <a:rPr lang="en-US" sz="1600" dirty="0">
                <a:solidFill>
                  <a:prstClr val="white"/>
                </a:solidFill>
                <a:latin typeface="Calibri" panose="020F0502020204030204" pitchFamily="34" charset="0"/>
                <a:cs typeface="Calibri" panose="020F0502020204030204" pitchFamily="34" charset="0"/>
              </a:rPr>
              <a:t>We can see traffic:</a:t>
            </a:r>
            <a:endParaRPr kumimoji="0" lang="en-US" sz="16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8" name="Picture 7" descr="https://lh3.googleusercontent.com/JIUUKvwU9PddO-n_FdRAhnZssQD9vKQ-Z9QbSKXAn9-B7fbZ0SDQaeGxFBPUWPvBR3vaNROugX96BBzKxzq0mmxysNyDL7WoC6wj5egszkjYFUaSFbc6x3Dv6irA9wn8zZCuT-oJ">
            <a:extLst>
              <a:ext uri="{FF2B5EF4-FFF2-40B4-BE49-F238E27FC236}">
                <a16:creationId xmlns:a16="http://schemas.microsoft.com/office/drawing/2014/main" id="{1D39E69E-810D-47BD-B3E9-F5CA71CC8A8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14325" y="576580"/>
            <a:ext cx="5943600" cy="3285490"/>
          </a:xfrm>
          <a:prstGeom prst="rect">
            <a:avLst/>
          </a:prstGeom>
          <a:noFill/>
          <a:ln>
            <a:noFill/>
          </a:ln>
        </p:spPr>
      </p:pic>
    </p:spTree>
    <p:extLst>
      <p:ext uri="{BB962C8B-B14F-4D97-AF65-F5344CB8AC3E}">
        <p14:creationId xmlns:p14="http://schemas.microsoft.com/office/powerpoint/2010/main" val="29265712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8" y="155793"/>
            <a:ext cx="7453521" cy="738664"/>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Go to Proxy tab -&gt; HTTP history, find out login registration request and send to Repeater (</a:t>
            </a:r>
            <a:r>
              <a:rPr lang="en-US" sz="1400" dirty="0" err="1">
                <a:solidFill>
                  <a:prstClr val="white"/>
                </a:solidFill>
                <a:latin typeface="Calibri" panose="020F0502020204030204" pitchFamily="34" charset="0"/>
                <a:cs typeface="Calibri" panose="020F0502020204030204" pitchFamily="34" charset="0"/>
              </a:rPr>
              <a:t>Ctrl+R</a:t>
            </a:r>
            <a:r>
              <a:rPr lang="en-US" sz="1400" dirty="0">
                <a:solidFill>
                  <a:prstClr val="white"/>
                </a:solidFill>
                <a:latin typeface="Calibri" panose="020F0502020204030204" pitchFamily="34" charset="0"/>
                <a:cs typeface="Calibri" panose="020F0502020204030204" pitchFamily="34" charset="0"/>
              </a:rPr>
              <a:t>)</a:t>
            </a:r>
          </a:p>
          <a:p>
            <a:pPr lvl="0" algn="just"/>
            <a:r>
              <a:rPr lang="en-US" sz="1400" dirty="0">
                <a:solidFill>
                  <a:prstClr val="white"/>
                </a:solidFill>
                <a:latin typeface="Calibri" panose="020F0502020204030204" pitchFamily="34" charset="0"/>
                <a:cs typeface="Calibri" panose="020F0502020204030204" pitchFamily="34" charset="0"/>
              </a:rPr>
              <a:t>If We simulate send traffic one more time, we can see that username already exist.</a:t>
            </a:r>
          </a:p>
          <a:p>
            <a:pPr lvl="0" algn="just"/>
            <a:r>
              <a:rPr lang="en-US" sz="1400" dirty="0">
                <a:solidFill>
                  <a:prstClr val="white"/>
                </a:solidFill>
                <a:latin typeface="Calibri" panose="020F0502020204030204" pitchFamily="34" charset="0"/>
                <a:cs typeface="Calibri" panose="020F0502020204030204" pitchFamily="34" charset="0"/>
              </a:rPr>
              <a:t>Thereby we can enumerate usernames:</a:t>
            </a:r>
          </a:p>
        </p:txBody>
      </p:sp>
      <p:pic>
        <p:nvPicPr>
          <p:cNvPr id="4" name="Picture 3" descr="https://lh6.googleusercontent.com/JfltFwMCfITphMoqfyMRnKYAd90wKgW4XRYE1qtrljX_ZYBotXuJuZMd7Seb7Xft-CV0GBjHiOfkzV0khkzByzbxpC0H86KbkXCOmuH6e6fpFSTDCDZNvRafvtc2eRLswfrU6M9u">
            <a:extLst>
              <a:ext uri="{FF2B5EF4-FFF2-40B4-BE49-F238E27FC236}">
                <a16:creationId xmlns:a16="http://schemas.microsoft.com/office/drawing/2014/main" id="{0F89C61B-2B79-4591-A049-5F86F777ACD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7660" y="894457"/>
            <a:ext cx="4387215" cy="1677293"/>
          </a:xfrm>
          <a:prstGeom prst="rect">
            <a:avLst/>
          </a:prstGeom>
          <a:noFill/>
          <a:ln>
            <a:noFill/>
          </a:ln>
        </p:spPr>
      </p:pic>
      <p:sp>
        <p:nvSpPr>
          <p:cNvPr id="5" name="Rectangle 4">
            <a:extLst>
              <a:ext uri="{FF2B5EF4-FFF2-40B4-BE49-F238E27FC236}">
                <a16:creationId xmlns:a16="http://schemas.microsoft.com/office/drawing/2014/main" id="{2AF0CDAB-57A5-4A6F-8151-584495D19016}"/>
              </a:ext>
            </a:extLst>
          </p:cNvPr>
          <p:cNvSpPr/>
          <p:nvPr/>
        </p:nvSpPr>
        <p:spPr>
          <a:xfrm>
            <a:off x="223628" y="2714178"/>
            <a:ext cx="7453521" cy="307777"/>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Now we send request to Intruder:</a:t>
            </a:r>
          </a:p>
        </p:txBody>
      </p:sp>
      <p:pic>
        <p:nvPicPr>
          <p:cNvPr id="6" name="Picture 5" descr="https://lh5.googleusercontent.com/KjpPMW-giabOLLU5o1_7j0MwN_5rR9GpLQkaL6pEokq3TUmwW-63jomuijzc4Ji2--Kjh3gmpQ_6R-iMMOfw5GBsPkdwZT-1kYMygVwmJhAaxk08P3_NW60agTYwZcGCxoET5oTg">
            <a:extLst>
              <a:ext uri="{FF2B5EF4-FFF2-40B4-BE49-F238E27FC236}">
                <a16:creationId xmlns:a16="http://schemas.microsoft.com/office/drawing/2014/main" id="{BEBBAC1C-0EC7-4A4B-8386-035697FEF64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27659" y="3057664"/>
            <a:ext cx="4387215" cy="1930043"/>
          </a:xfrm>
          <a:prstGeom prst="rect">
            <a:avLst/>
          </a:prstGeom>
          <a:noFill/>
          <a:ln>
            <a:noFill/>
          </a:ln>
        </p:spPr>
      </p:pic>
    </p:spTree>
    <p:extLst>
      <p:ext uri="{BB962C8B-B14F-4D97-AF65-F5344CB8AC3E}">
        <p14:creationId xmlns:p14="http://schemas.microsoft.com/office/powerpoint/2010/main" val="130644743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3164392" cy="742767"/>
          </a:xfrm>
          <a:prstGeom prst="rect">
            <a:avLst/>
          </a:prstGeom>
        </p:spPr>
        <p:txBody>
          <a:bodyPr wrap="none">
            <a:spAutoFit/>
          </a:bodyPr>
          <a:lstStyle/>
          <a:p>
            <a:pPr marL="12700" lvl="0">
              <a:lnSpc>
                <a:spcPts val="6200"/>
              </a:lnSpc>
            </a:pPr>
            <a:r>
              <a:rPr lang="en-US" b="1" dirty="0">
                <a:solidFill>
                  <a:srgbClr val="FFFFFF"/>
                </a:solidFill>
                <a:latin typeface="Times New Roman"/>
                <a:cs typeface="Times New Roman"/>
              </a:rPr>
              <a:t>Rooted vs non rooted Android</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D416612-E22C-42D5-AED7-7C12C79C6938}"/>
              </a:ext>
            </a:extLst>
          </p:cNvPr>
          <p:cNvSpPr/>
          <p:nvPr/>
        </p:nvSpPr>
        <p:spPr>
          <a:xfrm>
            <a:off x="908779" y="1510881"/>
            <a:ext cx="6953073" cy="2756524"/>
          </a:xfrm>
          <a:prstGeom prst="rect">
            <a:avLst/>
          </a:prstGeom>
        </p:spPr>
        <p:txBody>
          <a:bodyPr wrap="square">
            <a:spAutoFit/>
          </a:bodyPr>
          <a:lstStyle/>
          <a:p>
            <a:pPr marL="12700" lvl="0"/>
            <a:r>
              <a:rPr lang="fr-FR" sz="1600" b="1" dirty="0" err="1">
                <a:solidFill>
                  <a:srgbClr val="FFFFFF"/>
                </a:solidFill>
                <a:latin typeface="Times New Roman"/>
                <a:cs typeface="Times New Roman"/>
              </a:rPr>
              <a:t>Rooting</a:t>
            </a:r>
            <a:r>
              <a:rPr lang="fr-FR" sz="1600" b="1" dirty="0">
                <a:solidFill>
                  <a:srgbClr val="FFFFFF"/>
                </a:solidFill>
                <a:latin typeface="Times New Roman"/>
                <a:cs typeface="Times New Roman"/>
              </a:rPr>
              <a:t>:</a:t>
            </a:r>
          </a:p>
          <a:p>
            <a:pPr marL="12700" marR="0" lvl="0" indent="0" algn="l" defTabSz="914400" rtl="0" eaLnBrk="1" fontAlgn="auto" latinLnBrk="0" hangingPunct="1">
              <a:lnSpc>
                <a:spcPct val="100000"/>
              </a:lnSpc>
              <a:spcBef>
                <a:spcPts val="0"/>
              </a:spcBef>
              <a:spcAft>
                <a:spcPts val="0"/>
              </a:spcAft>
              <a:buClrTx/>
              <a:buSzTx/>
              <a:buFontTx/>
              <a:buNone/>
              <a:tabLst/>
              <a:defRPr/>
            </a:pPr>
            <a:endParaRPr kumimoji="0" lang="fr-FR" sz="1600" b="1" i="0" u="none" strike="noStrike" kern="1200" cap="none" spc="0" normalizeH="0" baseline="0" noProof="0" dirty="0">
              <a:ln>
                <a:noFill/>
              </a:ln>
              <a:solidFill>
                <a:srgbClr val="FFFFFF"/>
              </a:solidFill>
              <a:effectLst/>
              <a:uLnTx/>
              <a:uFillTx/>
              <a:latin typeface="Times New Roman"/>
              <a:cs typeface="Times New Roman"/>
            </a:endParaRPr>
          </a:p>
          <a:p>
            <a:pPr marL="12700" lvl="0" algn="just">
              <a:lnSpc>
                <a:spcPct val="150000"/>
              </a:lnSpc>
            </a:pPr>
            <a:r>
              <a:rPr lang="en-US" sz="1600" dirty="0">
                <a:solidFill>
                  <a:srgbClr val="FFFFFF"/>
                </a:solidFill>
                <a:latin typeface="Times New Roman"/>
                <a:cs typeface="Times New Roman"/>
              </a:rPr>
              <a:t>Rooting is the process in which limitations are removed and full access to the operating system is allowed. Once rooted, the Android phone owner has more control over the settings, features, and performance of the phone. Basically, rooting means to get administrative (or root in Linux and Android terms) privileges in the operating system and to have the ability to make global changes.</a:t>
            </a:r>
          </a:p>
          <a:p>
            <a:pPr marL="12700" marR="0" lvl="0" indent="0" algn="l" defTabSz="914400" rtl="0" eaLnBrk="1" fontAlgn="auto" latinLnBrk="0" hangingPunct="1">
              <a:lnSpc>
                <a:spcPct val="150000"/>
              </a:lnSpc>
              <a:spcBef>
                <a:spcPts val="0"/>
              </a:spcBef>
              <a:spcAft>
                <a:spcPts val="0"/>
              </a:spcAft>
              <a:buClrTx/>
              <a:buSzTx/>
              <a:buFontTx/>
              <a:buNone/>
              <a:tabLst/>
              <a:defRPr/>
            </a:pPr>
            <a:r>
              <a:rPr lang="fr-FR" sz="1600" dirty="0">
                <a:solidFill>
                  <a:srgbClr val="FFFFFF"/>
                </a:solidFill>
                <a:latin typeface="Times New Roman"/>
                <a:cs typeface="Times New Roman"/>
              </a:rPr>
              <a:t> </a:t>
            </a:r>
          </a:p>
        </p:txBody>
      </p:sp>
    </p:spTree>
    <p:extLst>
      <p:ext uri="{BB962C8B-B14F-4D97-AF65-F5344CB8AC3E}">
        <p14:creationId xmlns:p14="http://schemas.microsoft.com/office/powerpoint/2010/main" val="357351623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8" y="155793"/>
            <a:ext cx="7453521" cy="307777"/>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When sending data to "Intruder", then "Positions" and press "Clear" as in the picture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7" name="Picture 6" descr="https://lh4.googleusercontent.com/c2mEuGa0RxvCcmjwSxjtaxgmGC2asBqOmpJW8VMq1WaEPzX-NJ8vGxm6S6-HNGUrYSaA-RGA6XQzHI5lCFht2jYH1OG78PcTqGsMq1q6aGQNTh1_xpwS5N09upM1mMPMEva8zB1a">
            <a:extLst>
              <a:ext uri="{FF2B5EF4-FFF2-40B4-BE49-F238E27FC236}">
                <a16:creationId xmlns:a16="http://schemas.microsoft.com/office/drawing/2014/main" id="{7CB95015-2304-4B94-AE6D-315952598EE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7657" y="463569"/>
            <a:ext cx="5815967" cy="3775055"/>
          </a:xfrm>
          <a:prstGeom prst="rect">
            <a:avLst/>
          </a:prstGeom>
          <a:noFill/>
          <a:ln>
            <a:noFill/>
          </a:ln>
        </p:spPr>
      </p:pic>
    </p:spTree>
    <p:extLst>
      <p:ext uri="{BB962C8B-B14F-4D97-AF65-F5344CB8AC3E}">
        <p14:creationId xmlns:p14="http://schemas.microsoft.com/office/powerpoint/2010/main" val="352097515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1FFF7-40F4-434E-BA63-C97845E9B349}"/>
              </a:ext>
            </a:extLst>
          </p:cNvPr>
          <p:cNvSpPr/>
          <p:nvPr/>
        </p:nvSpPr>
        <p:spPr>
          <a:xfrm>
            <a:off x="223626" y="3762375"/>
            <a:ext cx="7453521" cy="738664"/>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When finished importing data We will make the program check that "Username" is found in the system by selecting "Options" and ticking the "Flag result ..." and pressing the "Clear" button in the "Grep-Match" section to find only the username at In the system by entering search terms</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864DC27-7221-4BA0-A8A8-78BE405E7A4D}"/>
              </a:ext>
            </a:extLst>
          </p:cNvPr>
          <p:cNvSpPr/>
          <p:nvPr/>
        </p:nvSpPr>
        <p:spPr>
          <a:xfrm>
            <a:off x="223626" y="114300"/>
            <a:ext cx="7453521" cy="954107"/>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Depending on the user's "username" setting or the system's control, for example, some systems use phone numbers. ID card, employee code, etc.</a:t>
            </a:r>
          </a:p>
          <a:p>
            <a:pPr lvl="0" algn="just"/>
            <a:r>
              <a:rPr lang="en-US" sz="1400" dirty="0">
                <a:solidFill>
                  <a:prstClr val="white"/>
                </a:solidFill>
                <a:latin typeface="Calibri" panose="020F0502020204030204" pitchFamily="34" charset="0"/>
                <a:cs typeface="Calibri" panose="020F0502020204030204" pitchFamily="34" charset="0"/>
              </a:rPr>
              <a:t>From the example, we will test only the serial numbers 0-1, with the prefix test. We can put straddling as in the picture (by pressing the Add button)</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6" name="Picture 5" descr="https://lh3.googleusercontent.com/RtaZKaB74QGvfBlq_Kb1Oku9_YrTyDR7BNPysA4epggaQ1w6f9sEtIy-RyExCiaS-QpLACbxU1cbqOQ48rJ3znpZXHPmPn2pAdf21pVgG6DG9el-gyVOf21lJnQva76UKwUJ82Az">
            <a:extLst>
              <a:ext uri="{FF2B5EF4-FFF2-40B4-BE49-F238E27FC236}">
                <a16:creationId xmlns:a16="http://schemas.microsoft.com/office/drawing/2014/main" id="{A7F765BD-7BE7-4397-A12C-BA5B8C390E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2425" y="1068407"/>
            <a:ext cx="6286500" cy="2532043"/>
          </a:xfrm>
          <a:prstGeom prst="rect">
            <a:avLst/>
          </a:prstGeom>
          <a:noFill/>
          <a:ln>
            <a:noFill/>
          </a:ln>
        </p:spPr>
      </p:pic>
    </p:spTree>
    <p:extLst>
      <p:ext uri="{BB962C8B-B14F-4D97-AF65-F5344CB8AC3E}">
        <p14:creationId xmlns:p14="http://schemas.microsoft.com/office/powerpoint/2010/main" val="16736328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7" name="Picture 6" descr="https://lh4.googleusercontent.com/OYptCIgI2dHaZ-DGupocWAeDFoeyau1skQ6J1PUL9Eg4qDW9ARyBZQUmtHk7ChmQL4lWeR6ull2y2-TcUKlhcyJIA3yt_Tc0I6QKCN1E5d-xnC9OA2G9d_zBDtDh4aHLUniiQO3R">
            <a:extLst>
              <a:ext uri="{FF2B5EF4-FFF2-40B4-BE49-F238E27FC236}">
                <a16:creationId xmlns:a16="http://schemas.microsoft.com/office/drawing/2014/main" id="{EB5602F5-7042-4533-AA7D-3DE234FE0F2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81292" y="90488"/>
            <a:ext cx="3714433" cy="4738687"/>
          </a:xfrm>
          <a:prstGeom prst="rect">
            <a:avLst/>
          </a:prstGeom>
          <a:noFill/>
          <a:ln>
            <a:noFill/>
          </a:ln>
        </p:spPr>
      </p:pic>
      <p:pic>
        <p:nvPicPr>
          <p:cNvPr id="10" name="Picture 9" descr="https://lh4.googleusercontent.com/B817B59RZ8W3yeE4ZbfkxGwqUmXJkjhmnC3pD8OW8OPRAvewBx4kiJP8KD6SJ78ubvhAPcNIbc7B7AXDhGO4eLClTK8PKnV8XwJ6p24Da5Y1eYaPYh65XfuUziJNUBeUZqPFZwSC">
            <a:extLst>
              <a:ext uri="{FF2B5EF4-FFF2-40B4-BE49-F238E27FC236}">
                <a16:creationId xmlns:a16="http://schemas.microsoft.com/office/drawing/2014/main" id="{3F4E2F3A-D1A4-454F-8BD7-F538C2470D1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048124" y="1030604"/>
            <a:ext cx="4267201" cy="3798571"/>
          </a:xfrm>
          <a:prstGeom prst="rect">
            <a:avLst/>
          </a:prstGeom>
          <a:noFill/>
          <a:ln>
            <a:noFill/>
          </a:ln>
        </p:spPr>
      </p:pic>
    </p:spTree>
    <p:extLst>
      <p:ext uri="{BB962C8B-B14F-4D97-AF65-F5344CB8AC3E}">
        <p14:creationId xmlns:p14="http://schemas.microsoft.com/office/powerpoint/2010/main" val="19545390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1FFF7-40F4-434E-BA63-C97845E9B349}"/>
              </a:ext>
            </a:extLst>
          </p:cNvPr>
          <p:cNvSpPr/>
          <p:nvPr/>
        </p:nvSpPr>
        <p:spPr>
          <a:xfrm>
            <a:off x="3405400" y="711397"/>
            <a:ext cx="2976775" cy="738664"/>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From the example, we can enumerate that "username" as follows: test1, test2, test3 exist</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2864DC27-7221-4BA0-A8A8-78BE405E7A4D}"/>
              </a:ext>
            </a:extLst>
          </p:cNvPr>
          <p:cNvSpPr/>
          <p:nvPr/>
        </p:nvSpPr>
        <p:spPr>
          <a:xfrm>
            <a:off x="223626" y="114300"/>
            <a:ext cx="7453521" cy="307777"/>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Then start Intruder attack</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7" name="Picture 6" descr="userenum07">
            <a:extLst>
              <a:ext uri="{FF2B5EF4-FFF2-40B4-BE49-F238E27FC236}">
                <a16:creationId xmlns:a16="http://schemas.microsoft.com/office/drawing/2014/main" id="{DDC7F21F-C935-4995-BFC9-C7C8CEC9DA4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6707" y="419735"/>
            <a:ext cx="2435543" cy="1675765"/>
          </a:xfrm>
          <a:prstGeom prst="rect">
            <a:avLst/>
          </a:prstGeom>
          <a:noFill/>
          <a:ln>
            <a:noFill/>
          </a:ln>
        </p:spPr>
      </p:pic>
      <p:pic>
        <p:nvPicPr>
          <p:cNvPr id="9" name="Picture 8" descr="https://lh5.googleusercontent.com/pgck_vvfkVNcqG2F9mhWtegQ0K1b466mbNJ0F0qEQ2qAdLCzyz3E5lC_8AxXKRvtZ8SFq_b4znXUOCcbgLVMqSrhJoonBMs-UF7QvjEI0tSEf4IXe8aI4CP0XRwGkjoj-XyVFu10">
            <a:extLst>
              <a:ext uri="{FF2B5EF4-FFF2-40B4-BE49-F238E27FC236}">
                <a16:creationId xmlns:a16="http://schemas.microsoft.com/office/drawing/2014/main" id="{85877D99-0035-46B7-9377-42DD35CAFDD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05400" y="1546860"/>
            <a:ext cx="4857750" cy="3387090"/>
          </a:xfrm>
          <a:prstGeom prst="rect">
            <a:avLst/>
          </a:prstGeom>
          <a:noFill/>
          <a:ln>
            <a:noFill/>
          </a:ln>
        </p:spPr>
      </p:pic>
    </p:spTree>
    <p:extLst>
      <p:ext uri="{BB962C8B-B14F-4D97-AF65-F5344CB8AC3E}">
        <p14:creationId xmlns:p14="http://schemas.microsoft.com/office/powerpoint/2010/main" val="32260508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23628" y="155793"/>
            <a:ext cx="7453521" cy="738664"/>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Admin login</a:t>
            </a:r>
          </a:p>
          <a:p>
            <a:pPr algn="just"/>
            <a:r>
              <a:rPr lang="en-US" sz="1400" dirty="0">
                <a:solidFill>
                  <a:prstClr val="white"/>
                </a:solidFill>
                <a:latin typeface="Calibri" panose="020F0502020204030204" pitchFamily="34" charset="0"/>
                <a:cs typeface="Calibri" panose="020F0502020204030204" pitchFamily="34" charset="0"/>
              </a:rPr>
              <a:t>Configure proxy to intercept server response as well:</a:t>
            </a:r>
          </a:p>
          <a:p>
            <a:pPr lvl="0" algn="just"/>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2C03369-5E1C-4BE9-845C-0244901D197D}"/>
              </a:ext>
            </a:extLst>
          </p:cNvPr>
          <p:cNvPicPr/>
          <p:nvPr/>
        </p:nvPicPr>
        <p:blipFill>
          <a:blip r:embed="rId3"/>
          <a:stretch>
            <a:fillRect/>
          </a:stretch>
        </p:blipFill>
        <p:spPr>
          <a:xfrm>
            <a:off x="223627" y="696277"/>
            <a:ext cx="5519947" cy="3332798"/>
          </a:xfrm>
          <a:prstGeom prst="rect">
            <a:avLst/>
          </a:prstGeom>
        </p:spPr>
      </p:pic>
    </p:spTree>
    <p:extLst>
      <p:ext uri="{BB962C8B-B14F-4D97-AF65-F5344CB8AC3E}">
        <p14:creationId xmlns:p14="http://schemas.microsoft.com/office/powerpoint/2010/main" val="256533672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61728" y="736818"/>
            <a:ext cx="7453521" cy="307777"/>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Intercept the login response and change the value from false to true: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5" name="Picture 4" descr="https://lh6.googleusercontent.com/z869t90QZjF-0Ecd7WLOBIcBowAbJApOeEqEDvEUgFSA9OcCwmHJ4SymmkJpk99qINGN47nVDxOn7jFeylzEzqqYFbPLX08hdhmsHaHc9Yhh-ZuRt3475W5cefFZ-LY_NWAje9dq">
            <a:extLst>
              <a:ext uri="{FF2B5EF4-FFF2-40B4-BE49-F238E27FC236}">
                <a16:creationId xmlns:a16="http://schemas.microsoft.com/office/drawing/2014/main" id="{36F4D90D-500C-4FD8-81D5-9E83E7EDC82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2425" y="1109980"/>
            <a:ext cx="5943600" cy="2042795"/>
          </a:xfrm>
          <a:prstGeom prst="rect">
            <a:avLst/>
          </a:prstGeom>
          <a:noFill/>
          <a:ln>
            <a:noFill/>
          </a:ln>
        </p:spPr>
      </p:pic>
    </p:spTree>
    <p:extLst>
      <p:ext uri="{BB962C8B-B14F-4D97-AF65-F5344CB8AC3E}">
        <p14:creationId xmlns:p14="http://schemas.microsoft.com/office/powerpoint/2010/main" val="1539696234"/>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3E31C8-907A-4FB8-8BD3-4C2A431B55C7}"/>
              </a:ext>
            </a:extLst>
          </p:cNvPr>
          <p:cNvSpPr/>
          <p:nvPr/>
        </p:nvSpPr>
        <p:spPr>
          <a:xfrm>
            <a:off x="261728" y="736818"/>
            <a:ext cx="2538095" cy="307777"/>
          </a:xfrm>
          <a:prstGeom prst="rect">
            <a:avLst/>
          </a:prstGeom>
        </p:spPr>
        <p:txBody>
          <a:bodyPr wrap="square">
            <a:spAutoFit/>
          </a:bodyPr>
          <a:lstStyle/>
          <a:p>
            <a:pPr lvl="0" algn="just"/>
            <a:r>
              <a:rPr lang="en-US" sz="1400" dirty="0">
                <a:solidFill>
                  <a:prstClr val="white"/>
                </a:solidFill>
                <a:latin typeface="Calibri" panose="020F0502020204030204" pitchFamily="34" charset="0"/>
                <a:cs typeface="Calibri" panose="020F0502020204030204" pitchFamily="34" charset="0"/>
              </a:rPr>
              <a:t>Admin page appeared</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4" name="Picture 3" descr="https://lh5.googleusercontent.com/8sD5bbdOnqlI8PG3k9KbLzfiRG6QsC21Ylhc9kuNUQZ-IOWippq3hHN8SXkIAjXkhcF7k0qtPEe1bVk1J1ejZRpwn2v_GRYY8D4v0kOUgxhh-pbX_KTya1i56798qi6wiJist1gi">
            <a:extLst>
              <a:ext uri="{FF2B5EF4-FFF2-40B4-BE49-F238E27FC236}">
                <a16:creationId xmlns:a16="http://schemas.microsoft.com/office/drawing/2014/main" id="{CC893D52-F667-4170-8F9E-D7AB96A200B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42925" y="1044595"/>
            <a:ext cx="2538095" cy="3874453"/>
          </a:xfrm>
          <a:prstGeom prst="rect">
            <a:avLst/>
          </a:prstGeom>
          <a:noFill/>
          <a:ln>
            <a:noFill/>
          </a:ln>
        </p:spPr>
      </p:pic>
      <p:sp>
        <p:nvSpPr>
          <p:cNvPr id="6" name="Rectangle 5">
            <a:extLst>
              <a:ext uri="{FF2B5EF4-FFF2-40B4-BE49-F238E27FC236}">
                <a16:creationId xmlns:a16="http://schemas.microsoft.com/office/drawing/2014/main" id="{726A8CBE-2BAA-4357-9C90-841C70FDAF51}"/>
              </a:ext>
            </a:extLst>
          </p:cNvPr>
          <p:cNvSpPr/>
          <p:nvPr/>
        </p:nvSpPr>
        <p:spPr>
          <a:xfrm>
            <a:off x="4757528" y="733663"/>
            <a:ext cx="2538095" cy="307777"/>
          </a:xfrm>
          <a:prstGeom prst="rect">
            <a:avLst/>
          </a:prstGeom>
        </p:spPr>
        <p:txBody>
          <a:bodyPr wrap="square">
            <a:spAutoFit/>
          </a:bodyPr>
          <a:lstStyle/>
          <a:p>
            <a:pPr lvl="0" algn="just"/>
            <a:r>
              <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Nor</a:t>
            </a:r>
            <a:r>
              <a:rPr lang="en-US" sz="1400" dirty="0">
                <a:solidFill>
                  <a:prstClr val="white"/>
                </a:solidFill>
                <a:latin typeface="Calibri" panose="020F0502020204030204" pitchFamily="34" charset="0"/>
                <a:cs typeface="Calibri" panose="020F0502020204030204" pitchFamily="34" charset="0"/>
              </a:rPr>
              <a:t>mal user interface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7" name="Picture 6" descr="https://lh4.googleusercontent.com/mJOgCVj0DjUM-_FftVJ_YkZCd4ssKQxYR0rzNSXtE8V02t0mSEptX_vspOlWHEWJElYcnQ9n83r4iqBg6vdk34fjTB0k5ZLRyFPWqCAO02R36YAEhXZqxTV1M0geTQunYpinsQEH">
            <a:extLst>
              <a:ext uri="{FF2B5EF4-FFF2-40B4-BE49-F238E27FC236}">
                <a16:creationId xmlns:a16="http://schemas.microsoft.com/office/drawing/2014/main" id="{7C2B7041-A8A3-48D8-B561-16192BCFD0E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86313" y="1041439"/>
            <a:ext cx="2509310" cy="3874453"/>
          </a:xfrm>
          <a:prstGeom prst="rect">
            <a:avLst/>
          </a:prstGeom>
          <a:noFill/>
          <a:ln>
            <a:noFill/>
          </a:ln>
        </p:spPr>
      </p:pic>
    </p:spTree>
    <p:extLst>
      <p:ext uri="{BB962C8B-B14F-4D97-AF65-F5344CB8AC3E}">
        <p14:creationId xmlns:p14="http://schemas.microsoft.com/office/powerpoint/2010/main" val="3530954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E3FCC-CF48-4805-A46C-5E109E2E5882}"/>
              </a:ext>
            </a:extLst>
          </p:cNvPr>
          <p:cNvSpPr/>
          <p:nvPr/>
        </p:nvSpPr>
        <p:spPr>
          <a:xfrm>
            <a:off x="260456" y="354678"/>
            <a:ext cx="2113271" cy="387798"/>
          </a:xfrm>
          <a:prstGeom prst="rect">
            <a:avLst/>
          </a:prstGeom>
        </p:spPr>
        <p:txBody>
          <a:bodyPr wrap="none">
            <a:spAutoFit/>
          </a:bodyPr>
          <a:lstStyle/>
          <a:p>
            <a:pPr marL="66674" marR="0" lvl="0" indent="0" algn="l" defTabSz="914400" rtl="0" eaLnBrk="1" fontAlgn="auto" latinLnBrk="0" hangingPunct="1">
              <a:lnSpc>
                <a:spcPct val="95825"/>
              </a:lnSpc>
              <a:spcBef>
                <a:spcPts val="0"/>
              </a:spcBef>
              <a:spcAft>
                <a:spcPts val="0"/>
              </a:spcAft>
              <a:buClrTx/>
              <a:buSzTx/>
              <a:buFontTx/>
              <a:buNone/>
              <a:tabLst/>
              <a:defRPr/>
            </a:pPr>
            <a:r>
              <a:rPr kumimoji="0" lang="en-US" sz="2000" b="1" i="0" u="none" strike="noStrike" kern="1200" cap="none" spc="42" normalizeH="0" baseline="0" noProof="0" dirty="0">
                <a:ln>
                  <a:noFill/>
                </a:ln>
                <a:solidFill>
                  <a:prstClr val="white"/>
                </a:solidFill>
                <a:effectLst/>
                <a:uLnTx/>
                <a:uFillTx/>
                <a:latin typeface="Times New Roman"/>
                <a:cs typeface="Times New Roman"/>
              </a:rPr>
              <a:t>Best practice(s):</a:t>
            </a:r>
            <a:endParaRPr kumimoji="0" lang="en-US" sz="2000" b="0" i="0" u="none" strike="noStrike" kern="1200" cap="none" spc="0" normalizeH="0" baseline="0" noProof="0" dirty="0">
              <a:ln>
                <a:noFill/>
              </a:ln>
              <a:solidFill>
                <a:prstClr val="white"/>
              </a:solidFill>
              <a:effectLst/>
              <a:uLnTx/>
              <a:uFillTx/>
              <a:latin typeface="Times New Roman"/>
              <a:cs typeface="Times New Roman"/>
            </a:endParaRPr>
          </a:p>
        </p:txBody>
      </p:sp>
      <p:sp>
        <p:nvSpPr>
          <p:cNvPr id="7" name="object 3">
            <a:extLst>
              <a:ext uri="{FF2B5EF4-FFF2-40B4-BE49-F238E27FC236}">
                <a16:creationId xmlns:a16="http://schemas.microsoft.com/office/drawing/2014/main" id="{AFE6C4D7-62A7-47E4-AC57-6EE72F0CFDF7}"/>
              </a:ext>
            </a:extLst>
          </p:cNvPr>
          <p:cNvSpPr txBox="1"/>
          <p:nvPr/>
        </p:nvSpPr>
        <p:spPr>
          <a:xfrm>
            <a:off x="260456" y="1105075"/>
            <a:ext cx="7877051" cy="2237550"/>
          </a:xfrm>
          <a:prstGeom prst="rect">
            <a:avLst/>
          </a:prstGeom>
        </p:spPr>
        <p:txBody>
          <a:bodyPr wrap="square" lIns="0" tIns="14605" rIns="0" bIns="0" rtlCol="0">
            <a:noAutofit/>
          </a:bodyPr>
          <a:lstStyle/>
          <a:p>
            <a:pPr marL="85724" lvl="0" algn="just">
              <a:lnSpc>
                <a:spcPct val="95825"/>
              </a:lnSpc>
            </a:pPr>
            <a:r>
              <a:rPr lang="en-US" sz="2000" spc="102" dirty="0">
                <a:solidFill>
                  <a:srgbClr val="0099FF"/>
                </a:solidFill>
                <a:latin typeface="Times New Roman"/>
                <a:cs typeface="Times New Roman"/>
              </a:rPr>
              <a:t>Implement proper web server configuration</a:t>
            </a:r>
            <a:endParaRPr kumimoji="0" lang="en-US" sz="2000" b="0" i="0" u="none" strike="noStrike" kern="1200" cap="none" spc="102" normalizeH="0" baseline="0" noProof="0" dirty="0">
              <a:ln>
                <a:noFill/>
              </a:ln>
              <a:solidFill>
                <a:srgbClr val="0099FF"/>
              </a:solidFill>
              <a:effectLst/>
              <a:uLnTx/>
              <a:uFillTx/>
              <a:latin typeface="Times New Roman"/>
              <a:cs typeface="Times New Roman"/>
            </a:endParaRPr>
          </a:p>
          <a:p>
            <a:pPr marL="85724" marR="0" lvl="0" indent="0" algn="just" defTabSz="914400" rtl="0" eaLnBrk="1" fontAlgn="auto" latinLnBrk="0" hangingPunct="1">
              <a:lnSpc>
                <a:spcPct val="95825"/>
              </a:lnSpc>
              <a:spcBef>
                <a:spcPts val="0"/>
              </a:spcBef>
              <a:spcAft>
                <a:spcPts val="0"/>
              </a:spcAft>
              <a:buClrTx/>
              <a:buSzTx/>
              <a:buFontTx/>
              <a:buNone/>
              <a:tabLst/>
              <a:defRPr/>
            </a:pPr>
            <a:endParaRPr kumimoji="0" lang="en-US" sz="2000" b="0" i="0" u="none" strike="noStrike" kern="1200" cap="none" spc="102" normalizeH="0" baseline="0" noProof="0" dirty="0">
              <a:ln>
                <a:noFill/>
              </a:ln>
              <a:solidFill>
                <a:srgbClr val="0099FF"/>
              </a:solidFill>
              <a:effectLst/>
              <a:uLnTx/>
              <a:uFillTx/>
              <a:latin typeface="Times New Roman"/>
              <a:cs typeface="Times New Roman"/>
            </a:endParaRPr>
          </a:p>
          <a:p>
            <a:pPr marL="85724" marR="494096" lvl="0" algn="just">
              <a:lnSpc>
                <a:spcPts val="1609"/>
              </a:lnSpc>
              <a:spcBef>
                <a:spcPts val="60"/>
              </a:spcBef>
            </a:pPr>
            <a:r>
              <a:rPr lang="en-US" sz="1600" spc="43" dirty="0">
                <a:solidFill>
                  <a:prstClr val="white"/>
                </a:solidFill>
                <a:latin typeface="Times New Roman"/>
                <a:cs typeface="Times New Roman"/>
              </a:rPr>
              <a:t>Certain settings on a web server can increase security. One commonly overlooked vulnerability on a web server is information disclosure. Information disclosure can lead to serious problems because every piece of information attackers can gain from a server makes staging an attack easier</a:t>
            </a:r>
            <a:r>
              <a:rPr kumimoji="0" lang="en-US" sz="1600" b="0" i="0" u="none" strike="noStrike" kern="1200" cap="none" spc="37" normalizeH="0" baseline="0" noProof="0" dirty="0">
                <a:ln>
                  <a:noFill/>
                </a:ln>
                <a:solidFill>
                  <a:prstClr val="white"/>
                </a:solidFill>
                <a:effectLst/>
                <a:uLnTx/>
                <a:uFillTx/>
                <a:latin typeface="Times New Roman"/>
                <a:cs typeface="Times New Roman"/>
              </a:rPr>
              <a:t>.</a:t>
            </a:r>
            <a:endParaRPr kumimoji="0" lang="en-US" sz="1600" b="0" i="0" u="none" strike="noStrike" kern="1200" cap="none" spc="0" normalizeH="0" baseline="0" noProof="0" dirty="0">
              <a:ln>
                <a:noFill/>
              </a:ln>
              <a:solidFill>
                <a:prstClr val="white"/>
              </a:solidFill>
              <a:effectLst/>
              <a:uLnTx/>
              <a:uFillTx/>
              <a:latin typeface="Times New Roman"/>
              <a:cs typeface="Times New Roman"/>
            </a:endParaRPr>
          </a:p>
        </p:txBody>
      </p:sp>
    </p:spTree>
    <p:extLst>
      <p:ext uri="{BB962C8B-B14F-4D97-AF65-F5344CB8AC3E}">
        <p14:creationId xmlns:p14="http://schemas.microsoft.com/office/powerpoint/2010/main" val="329577211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11">
            <a:extLst>
              <a:ext uri="{FF2B5EF4-FFF2-40B4-BE49-F238E27FC236}">
                <a16:creationId xmlns:a16="http://schemas.microsoft.com/office/drawing/2014/main" id="{C086EF82-694C-4CA1-B574-B2C7C98B0C9D}"/>
              </a:ext>
            </a:extLst>
          </p:cNvPr>
          <p:cNvSpPr txBox="1"/>
          <p:nvPr/>
        </p:nvSpPr>
        <p:spPr>
          <a:xfrm>
            <a:off x="837663" y="1147650"/>
            <a:ext cx="2647950" cy="2465700"/>
          </a:xfrm>
          <a:prstGeom prst="rect">
            <a:avLst/>
          </a:prstGeom>
        </p:spPr>
        <p:txBody>
          <a:bodyPr wrap="square" lIns="0" tIns="123285" rIns="0" bIns="0" rtlCol="0">
            <a:noAutofit/>
          </a:bodyPr>
          <a:lstStyle/>
          <a:p>
            <a:pPr marL="85724" marR="0" lvl="0" indent="0" algn="l" defTabSz="914400" rtl="0" eaLnBrk="1" fontAlgn="auto" latinLnBrk="0" hangingPunct="1">
              <a:lnSpc>
                <a:spcPts val="19415"/>
              </a:lnSpc>
              <a:spcBef>
                <a:spcPts val="0"/>
              </a:spcBef>
              <a:spcAft>
                <a:spcPts val="0"/>
              </a:spcAft>
              <a:buClrTx/>
              <a:buSzTx/>
              <a:buFontTx/>
              <a:buNone/>
              <a:tabLst/>
              <a:defRPr/>
            </a:pPr>
            <a:r>
              <a:rPr kumimoji="0" lang="en-US" sz="41250" b="1" i="0" u="none" strike="noStrike" kern="1200" cap="none" spc="2061" normalizeH="0" baseline="-12333" noProof="0" dirty="0">
                <a:ln>
                  <a:noFill/>
                </a:ln>
                <a:solidFill>
                  <a:srgbClr val="FFFFFF"/>
                </a:solidFill>
                <a:effectLst/>
                <a:uLnTx/>
                <a:uFillTx/>
                <a:latin typeface="Times New Roman"/>
                <a:cs typeface="Times New Roman"/>
              </a:rPr>
              <a:t>7</a:t>
            </a:r>
            <a:endParaRPr kumimoji="0" sz="275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7" name="object 15">
            <a:extLst>
              <a:ext uri="{FF2B5EF4-FFF2-40B4-BE49-F238E27FC236}">
                <a16:creationId xmlns:a16="http://schemas.microsoft.com/office/drawing/2014/main" id="{97B7B7DD-9F3D-4345-BC64-618620BB673B}"/>
              </a:ext>
            </a:extLst>
          </p:cNvPr>
          <p:cNvSpPr txBox="1"/>
          <p:nvPr/>
        </p:nvSpPr>
        <p:spPr>
          <a:xfrm>
            <a:off x="2868086" y="1829750"/>
            <a:ext cx="5438251" cy="1889875"/>
          </a:xfrm>
          <a:prstGeom prst="rect">
            <a:avLst/>
          </a:prstGeom>
        </p:spPr>
        <p:txBody>
          <a:bodyPr wrap="square" lIns="0" tIns="39370" rIns="0" bIns="0" rtlCol="0">
            <a:noAutofit/>
          </a:bodyPr>
          <a:lstStyle/>
          <a:p>
            <a:pPr marL="12700" lvl="0">
              <a:lnSpc>
                <a:spcPts val="6200"/>
              </a:lnSpc>
            </a:pPr>
            <a:r>
              <a:rPr lang="en-US" sz="6000" b="1" dirty="0">
                <a:solidFill>
                  <a:srgbClr val="FFFFFF"/>
                </a:solidFill>
                <a:latin typeface="Times New Roman"/>
                <a:cs typeface="Times New Roman"/>
              </a:rPr>
              <a:t>Client Code</a:t>
            </a:r>
          </a:p>
          <a:p>
            <a:pPr marL="12700" lvl="0">
              <a:lnSpc>
                <a:spcPts val="6200"/>
              </a:lnSpc>
            </a:pPr>
            <a:r>
              <a:rPr lang="en-US" sz="6000" b="1" spc="109" dirty="0">
                <a:solidFill>
                  <a:srgbClr val="FFFFFF"/>
                </a:solidFill>
                <a:latin typeface="Times New Roman"/>
                <a:cs typeface="Times New Roman"/>
              </a:rPr>
              <a:t>Quality</a:t>
            </a:r>
            <a:endParaRPr kumimoji="0" lang="en-US" sz="6000" b="1" i="0" u="none" strike="noStrike" kern="1200" cap="none" spc="0" normalizeH="0" baseline="0" noProof="0" dirty="0">
              <a:ln>
                <a:noFill/>
              </a:ln>
              <a:solidFill>
                <a:srgbClr val="FFFFFF"/>
              </a:solidFill>
              <a:effectLst/>
              <a:uLnTx/>
              <a:uFillTx/>
              <a:latin typeface="Times New Roman"/>
              <a:cs typeface="Times New Roman"/>
            </a:endParaRPr>
          </a:p>
        </p:txBody>
      </p:sp>
    </p:spTree>
    <p:extLst>
      <p:ext uri="{BB962C8B-B14F-4D97-AF65-F5344CB8AC3E}">
        <p14:creationId xmlns:p14="http://schemas.microsoft.com/office/powerpoint/2010/main" val="4287814429"/>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571500" y="962025"/>
            <a:ext cx="7419975" cy="3314700"/>
          </a:xfrm>
          <a:prstGeom prst="rect">
            <a:avLst/>
          </a:prstGeom>
        </p:spPr>
        <p:txBody>
          <a:bodyPr wrap="square" lIns="0" tIns="57975" rIns="0" bIns="0" rtlCol="0">
            <a:noAutofit/>
          </a:bodyPr>
          <a:lstStyle/>
          <a:p>
            <a:pPr marL="0" marR="0" lvl="0" indent="0" algn="just" defTabSz="914400" rtl="0" eaLnBrk="1" fontAlgn="auto" latinLnBrk="0" hangingPunct="1">
              <a:lnSpc>
                <a:spcPts val="65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Arial"/>
            </a:endParaRPr>
          </a:p>
          <a:p>
            <a:pPr marL="85724" marR="249741" algn="just">
              <a:lnSpc>
                <a:spcPts val="4350"/>
              </a:lnSpc>
              <a:spcBef>
                <a:spcPts val="217"/>
              </a:spcBef>
            </a:pPr>
            <a:r>
              <a:rPr lang="en-US" sz="2400" spc="89" dirty="0">
                <a:solidFill>
                  <a:srgbClr val="FFFFFF"/>
                </a:solidFill>
                <a:latin typeface="Times New Roman"/>
                <a:cs typeface="Times New Roman"/>
              </a:rPr>
              <a:t>Risks that come from vulnerabilities like buffer overflows, format-string vulnerabilities, and various other code-level mistakes where the </a:t>
            </a:r>
            <a:r>
              <a:rPr lang="en-US" sz="2400" spc="68" dirty="0">
                <a:solidFill>
                  <a:srgbClr val="FFFFFF"/>
                </a:solidFill>
                <a:latin typeface="Times New Roman"/>
                <a:cs typeface="Times New Roman"/>
              </a:rPr>
              <a:t>solution is to </a:t>
            </a:r>
            <a:r>
              <a:rPr lang="en-US" sz="2400" b="1" spc="68" dirty="0">
                <a:solidFill>
                  <a:srgbClr val="33CCFF"/>
                </a:solidFill>
                <a:latin typeface="Times New Roman"/>
                <a:cs typeface="Times New Roman"/>
              </a:rPr>
              <a:t>rewrite some code that’s </a:t>
            </a:r>
            <a:r>
              <a:rPr lang="en-US" sz="2400" b="1" spc="35" dirty="0">
                <a:solidFill>
                  <a:srgbClr val="33CCFF"/>
                </a:solidFill>
                <a:latin typeface="Times New Roman"/>
                <a:cs typeface="Times New Roman"/>
              </a:rPr>
              <a:t>running on the mobile device</a:t>
            </a:r>
            <a:r>
              <a:rPr kumimoji="0" lang="en-US" sz="2400" b="0" i="0" u="none" strike="noStrike" kern="1200" cap="none" spc="109" normalizeH="0" baseline="0" noProof="0" dirty="0">
                <a:ln>
                  <a:noFill/>
                </a:ln>
                <a:solidFill>
                  <a:srgbClr val="FFFFFF"/>
                </a:solidFill>
                <a:effectLst/>
                <a:uLnTx/>
                <a:uFillTx/>
                <a:latin typeface="Times New Roman"/>
                <a:cs typeface="Times New Roman"/>
              </a:rPr>
              <a:t>.</a:t>
            </a:r>
            <a:endParaRPr kumimoji="0" lang="en-US" sz="2400" b="0" i="0" u="none" strike="noStrike" kern="1200" cap="none" spc="0" normalizeH="0" baseline="0" noProof="0" dirty="0">
              <a:ln>
                <a:noFill/>
              </a:ln>
              <a:solidFill>
                <a:prstClr val="black"/>
              </a:solidFill>
              <a:effectLst/>
              <a:uLnTx/>
              <a:uFillTx/>
              <a:latin typeface="Times New Roman"/>
              <a:cs typeface="Times New Roman"/>
            </a:endParaRPr>
          </a:p>
        </p:txBody>
      </p:sp>
    </p:spTree>
    <p:extLst>
      <p:ext uri="{BB962C8B-B14F-4D97-AF65-F5344CB8AC3E}">
        <p14:creationId xmlns:p14="http://schemas.microsoft.com/office/powerpoint/2010/main" val="22880679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9A82-7FA6-4698-9FC7-730712AE1A75}"/>
              </a:ext>
            </a:extLst>
          </p:cNvPr>
          <p:cNvSpPr/>
          <p:nvPr/>
        </p:nvSpPr>
        <p:spPr>
          <a:xfrm>
            <a:off x="620545" y="169673"/>
            <a:ext cx="3164392" cy="742767"/>
          </a:xfrm>
          <a:prstGeom prst="rect">
            <a:avLst/>
          </a:prstGeom>
        </p:spPr>
        <p:txBody>
          <a:bodyPr wrap="none">
            <a:sp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Times New Roman"/>
                <a:cs typeface="Times New Roman"/>
              </a:rPr>
              <a:t>Rooted vs non rooted Android</a:t>
            </a:r>
            <a:endParaRPr kumimoji="0" lang="fr-FR" sz="18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4" name="Rectangle 3">
            <a:extLst>
              <a:ext uri="{FF2B5EF4-FFF2-40B4-BE49-F238E27FC236}">
                <a16:creationId xmlns:a16="http://schemas.microsoft.com/office/drawing/2014/main" id="{FD416612-E22C-42D5-AED7-7C12C79C6938}"/>
              </a:ext>
            </a:extLst>
          </p:cNvPr>
          <p:cNvSpPr/>
          <p:nvPr/>
        </p:nvSpPr>
        <p:spPr>
          <a:xfrm>
            <a:off x="883379" y="1333081"/>
            <a:ext cx="6953073" cy="3541354"/>
          </a:xfrm>
          <a:prstGeom prst="rect">
            <a:avLst/>
          </a:prstGeom>
        </p:spPr>
        <p:txBody>
          <a:bodyPr wrap="square">
            <a:spAutoFit/>
          </a:bodyPr>
          <a:lstStyle/>
          <a:p>
            <a:pPr marL="12700" lvl="0"/>
            <a:r>
              <a:rPr lang="fr-FR" sz="1600" b="1" dirty="0" err="1">
                <a:solidFill>
                  <a:srgbClr val="FFFFFF"/>
                </a:solidFill>
                <a:latin typeface="Times New Roman"/>
                <a:cs typeface="Times New Roman"/>
              </a:rPr>
              <a:t>Why</a:t>
            </a:r>
            <a:r>
              <a:rPr lang="fr-FR" sz="1600" b="1" dirty="0">
                <a:solidFill>
                  <a:srgbClr val="FFFFFF"/>
                </a:solidFill>
                <a:latin typeface="Times New Roman"/>
                <a:cs typeface="Times New Roman"/>
              </a:rPr>
              <a:t> </a:t>
            </a:r>
            <a:r>
              <a:rPr lang="fr-FR" sz="1600" b="1" dirty="0" err="1">
                <a:solidFill>
                  <a:srgbClr val="FFFFFF"/>
                </a:solidFill>
                <a:latin typeface="Times New Roman"/>
                <a:cs typeface="Times New Roman"/>
              </a:rPr>
              <a:t>we</a:t>
            </a:r>
            <a:r>
              <a:rPr lang="fr-FR" sz="1600" b="1" dirty="0">
                <a:solidFill>
                  <a:srgbClr val="FFFFFF"/>
                </a:solidFill>
                <a:latin typeface="Times New Roman"/>
                <a:cs typeface="Times New Roman"/>
              </a:rPr>
              <a:t> Root:</a:t>
            </a:r>
          </a:p>
          <a:p>
            <a:pPr marL="12700" lvl="0"/>
            <a:endParaRPr kumimoji="0" lang="fr-FR" sz="1600" b="1" i="0" u="none" strike="noStrike" kern="1200" cap="none" spc="0" normalizeH="0" baseline="0" noProof="0" dirty="0">
              <a:ln>
                <a:noFill/>
              </a:ln>
              <a:solidFill>
                <a:srgbClr val="FFFFFF"/>
              </a:solidFill>
              <a:effectLst/>
              <a:uLnTx/>
              <a:uFillTx/>
              <a:latin typeface="Times New Roman"/>
              <a:cs typeface="Times New Roman"/>
            </a:endParaRPr>
          </a:p>
          <a:p>
            <a:pPr marL="12700" lvl="0" algn="just">
              <a:lnSpc>
                <a:spcPct val="150000"/>
              </a:lnSpc>
            </a:pPr>
            <a:r>
              <a:rPr lang="en-US" sz="1400" dirty="0">
                <a:solidFill>
                  <a:srgbClr val="FFFFFF"/>
                </a:solidFill>
                <a:latin typeface="Times New Roman"/>
                <a:cs typeface="Times New Roman"/>
              </a:rPr>
              <a:t>Advantages of Rooting an Android Phone Rooting your Android phone offers benefits that include: Run special apps. Rooting allows the phone to run apps that it cannot run otherwise. Many of these apps give greater control over the phone, like more customization and battery management options. Remove pre-installed apps. When you root a phone you're able to remove unwanted pre-installed apps from the phone. Free up memory. When you install an app on your phone, it is stored in the phone's memory. Rooting makes it possible to move installed applications to an SD card to free up system memory for additional files or apps. Custom ROMs. This is the most powerful feature of rooted phones.</a:t>
            </a:r>
            <a:endParaRPr kumimoji="0" lang="en-US" sz="1600" b="0" i="0" u="none" strike="noStrike" kern="1200" cap="none" spc="0" normalizeH="0" baseline="0" noProof="0" dirty="0">
              <a:ln>
                <a:noFill/>
              </a:ln>
              <a:solidFill>
                <a:srgbClr val="FFFFFF"/>
              </a:solidFill>
              <a:effectLst/>
              <a:uLnTx/>
              <a:uFillTx/>
              <a:latin typeface="Times New Roman"/>
              <a:cs typeface="Times New Roman"/>
            </a:endParaRPr>
          </a:p>
          <a:p>
            <a:pPr marL="12700" marR="0" lvl="0" indent="0" algn="l" defTabSz="914400" rtl="0" eaLnBrk="1" fontAlgn="auto" latinLnBrk="0" hangingPunct="1">
              <a:lnSpc>
                <a:spcPct val="150000"/>
              </a:lnSpc>
              <a:spcBef>
                <a:spcPts val="0"/>
              </a:spcBef>
              <a:spcAft>
                <a:spcPts val="0"/>
              </a:spcAft>
              <a:buClrTx/>
              <a:buSzTx/>
              <a:buFontTx/>
              <a:buNone/>
              <a:tabLst/>
              <a:defRPr/>
            </a:pPr>
            <a:r>
              <a:rPr kumimoji="0" lang="fr-FR" sz="1600" b="0" i="0" u="none" strike="noStrike" kern="1200" cap="none" spc="0" normalizeH="0" baseline="0" noProof="0" dirty="0">
                <a:ln>
                  <a:noFill/>
                </a:ln>
                <a:solidFill>
                  <a:srgbClr val="FFFFFF"/>
                </a:solidFill>
                <a:effectLst/>
                <a:uLnTx/>
                <a:uFillTx/>
                <a:latin typeface="Times New Roman"/>
                <a:cs typeface="Times New Roman"/>
              </a:rPr>
              <a:t> </a:t>
            </a:r>
          </a:p>
        </p:txBody>
      </p:sp>
    </p:spTree>
    <p:extLst>
      <p:ext uri="{BB962C8B-B14F-4D97-AF65-F5344CB8AC3E}">
        <p14:creationId xmlns:p14="http://schemas.microsoft.com/office/powerpoint/2010/main" val="177451336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295275" y="219075"/>
            <a:ext cx="6553200" cy="762000"/>
          </a:xfrm>
          <a:prstGeom prst="rect">
            <a:avLst/>
          </a:prstGeom>
        </p:spPr>
        <p:txBody>
          <a:bodyPr wrap="square" lIns="0" tIns="57975" rIns="0" bIns="0" rtlCol="0">
            <a:noAutofit/>
          </a:bodyPr>
          <a:lstStyle/>
          <a:p>
            <a:pPr marL="1664476" lvl="0">
              <a:lnSpc>
                <a:spcPct val="95825"/>
              </a:lnSpc>
              <a:spcBef>
                <a:spcPts val="1000"/>
              </a:spcBef>
            </a:pPr>
            <a:r>
              <a:rPr lang="en-US" sz="2600" spc="46" dirty="0">
                <a:solidFill>
                  <a:srgbClr val="0099FF"/>
                </a:solidFill>
                <a:latin typeface="Times New Roman"/>
                <a:cs typeface="Times New Roman"/>
              </a:rPr>
              <a:t>Vulnerabilities in the </a:t>
            </a:r>
            <a:r>
              <a:rPr lang="en-US" sz="2600" spc="46" dirty="0" err="1">
                <a:solidFill>
                  <a:srgbClr val="0099FF"/>
                </a:solidFill>
                <a:latin typeface="Times New Roman"/>
                <a:cs typeface="Times New Roman"/>
              </a:rPr>
              <a:t>Vitamio</a:t>
            </a:r>
            <a:r>
              <a:rPr lang="en-US" sz="2600" spc="46" dirty="0">
                <a:solidFill>
                  <a:srgbClr val="0099FF"/>
                </a:solidFill>
                <a:latin typeface="Times New Roman"/>
                <a:cs typeface="Times New Roman"/>
              </a:rPr>
              <a:t> SDK</a:t>
            </a:r>
            <a:endParaRPr lang="en-US" sz="2600" dirty="0">
              <a:solidFill>
                <a:prstClr val="black"/>
              </a:solidFill>
              <a:latin typeface="Times New Roman"/>
              <a:cs typeface="Times New Roman"/>
            </a:endParaRPr>
          </a:p>
        </p:txBody>
      </p:sp>
      <p:sp>
        <p:nvSpPr>
          <p:cNvPr id="3" name="object 27">
            <a:extLst>
              <a:ext uri="{FF2B5EF4-FFF2-40B4-BE49-F238E27FC236}">
                <a16:creationId xmlns:a16="http://schemas.microsoft.com/office/drawing/2014/main" id="{136E094E-E984-4579-AE32-764925CB43F2}"/>
              </a:ext>
            </a:extLst>
          </p:cNvPr>
          <p:cNvSpPr/>
          <p:nvPr/>
        </p:nvSpPr>
        <p:spPr>
          <a:xfrm>
            <a:off x="228600" y="1048162"/>
            <a:ext cx="5117393" cy="3047175"/>
          </a:xfrm>
          <a:prstGeom prst="rect">
            <a:avLst/>
          </a:prstGeom>
          <a:blipFill>
            <a:blip r:embed="rId3" cstate="print"/>
            <a:stretch>
              <a:fillRect/>
            </a:stretch>
          </a:blipFill>
        </p:spPr>
        <p:txBody>
          <a:bodyPr wrap="square" lIns="0" tIns="0" rIns="0" bIns="0" rtlCol="0">
            <a:noAutofit/>
          </a:bodyPr>
          <a:lstStyle/>
          <a:p>
            <a:endParaRPr/>
          </a:p>
        </p:txBody>
      </p:sp>
      <p:sp>
        <p:nvSpPr>
          <p:cNvPr id="4" name="Rectangle 3">
            <a:extLst>
              <a:ext uri="{FF2B5EF4-FFF2-40B4-BE49-F238E27FC236}">
                <a16:creationId xmlns:a16="http://schemas.microsoft.com/office/drawing/2014/main" id="{649224EC-F772-47CB-B6AB-5569842B9B7C}"/>
              </a:ext>
            </a:extLst>
          </p:cNvPr>
          <p:cNvSpPr/>
          <p:nvPr/>
        </p:nvSpPr>
        <p:spPr>
          <a:xfrm>
            <a:off x="5518256" y="981075"/>
            <a:ext cx="2113271" cy="387798"/>
          </a:xfrm>
          <a:prstGeom prst="rect">
            <a:avLst/>
          </a:prstGeom>
        </p:spPr>
        <p:txBody>
          <a:bodyPr wrap="none">
            <a:spAutoFit/>
          </a:bodyPr>
          <a:lstStyle/>
          <a:p>
            <a:pPr marL="66674" marR="0" lvl="0" indent="0" algn="l" defTabSz="914400" rtl="0" eaLnBrk="1" fontAlgn="auto" latinLnBrk="0" hangingPunct="1">
              <a:lnSpc>
                <a:spcPct val="95825"/>
              </a:lnSpc>
              <a:spcBef>
                <a:spcPts val="0"/>
              </a:spcBef>
              <a:spcAft>
                <a:spcPts val="0"/>
              </a:spcAft>
              <a:buClrTx/>
              <a:buSzTx/>
              <a:buFontTx/>
              <a:buNone/>
              <a:tabLst/>
              <a:defRPr/>
            </a:pPr>
            <a:r>
              <a:rPr kumimoji="0" lang="en-US" sz="2000" b="1" i="0" u="none" strike="noStrike" kern="1200" cap="none" spc="42" normalizeH="0" baseline="0" noProof="0" dirty="0">
                <a:ln>
                  <a:noFill/>
                </a:ln>
                <a:solidFill>
                  <a:prstClr val="white"/>
                </a:solidFill>
                <a:effectLst/>
                <a:uLnTx/>
                <a:uFillTx/>
                <a:latin typeface="Times New Roman"/>
                <a:cs typeface="Times New Roman"/>
              </a:rPr>
              <a:t>Best practice(s):</a:t>
            </a:r>
            <a:endParaRPr kumimoji="0" lang="en-US" sz="2000" b="0" i="0" u="none" strike="noStrike" kern="1200" cap="none" spc="0" normalizeH="0" baseline="0" noProof="0" dirty="0">
              <a:ln>
                <a:noFill/>
              </a:ln>
              <a:solidFill>
                <a:prstClr val="white"/>
              </a:solidFill>
              <a:effectLst/>
              <a:uLnTx/>
              <a:uFillTx/>
              <a:latin typeface="Times New Roman"/>
              <a:cs typeface="Times New Roman"/>
            </a:endParaRPr>
          </a:p>
        </p:txBody>
      </p:sp>
      <p:sp>
        <p:nvSpPr>
          <p:cNvPr id="6" name="object 22">
            <a:extLst>
              <a:ext uri="{FF2B5EF4-FFF2-40B4-BE49-F238E27FC236}">
                <a16:creationId xmlns:a16="http://schemas.microsoft.com/office/drawing/2014/main" id="{FB9322EC-D152-4A46-B709-B7D5F49FFC9F}"/>
              </a:ext>
            </a:extLst>
          </p:cNvPr>
          <p:cNvSpPr txBox="1"/>
          <p:nvPr/>
        </p:nvSpPr>
        <p:spPr>
          <a:xfrm>
            <a:off x="5661131" y="1368873"/>
            <a:ext cx="2516225" cy="254000"/>
          </a:xfrm>
          <a:prstGeom prst="rect">
            <a:avLst/>
          </a:prstGeom>
        </p:spPr>
        <p:txBody>
          <a:bodyPr wrap="square" lIns="0" tIns="12509" rIns="0" bIns="0" rtlCol="0">
            <a:noAutofit/>
          </a:bodyPr>
          <a:lstStyle/>
          <a:p>
            <a:pPr marL="12700">
              <a:lnSpc>
                <a:spcPts val="1970"/>
              </a:lnSpc>
            </a:pPr>
            <a:r>
              <a:rPr sz="1800" spc="67" dirty="0">
                <a:solidFill>
                  <a:srgbClr val="0099FF"/>
                </a:solidFill>
                <a:latin typeface="Times New Roman"/>
                <a:cs typeface="Times New Roman"/>
              </a:rPr>
              <a:t>Test third-party libraries</a:t>
            </a:r>
            <a:endParaRPr sz="1800" dirty="0">
              <a:latin typeface="Times New Roman"/>
              <a:cs typeface="Times New Roman"/>
            </a:endParaRPr>
          </a:p>
        </p:txBody>
      </p:sp>
      <p:sp>
        <p:nvSpPr>
          <p:cNvPr id="2" name="Rectangle 1">
            <a:extLst>
              <a:ext uri="{FF2B5EF4-FFF2-40B4-BE49-F238E27FC236}">
                <a16:creationId xmlns:a16="http://schemas.microsoft.com/office/drawing/2014/main" id="{13915C25-55FE-40FF-877A-8FC2C2FB4E87}"/>
              </a:ext>
            </a:extLst>
          </p:cNvPr>
          <p:cNvSpPr/>
          <p:nvPr/>
        </p:nvSpPr>
        <p:spPr>
          <a:xfrm>
            <a:off x="5345993" y="1743075"/>
            <a:ext cx="3798007" cy="1333442"/>
          </a:xfrm>
          <a:prstGeom prst="rect">
            <a:avLst/>
          </a:prstGeom>
        </p:spPr>
        <p:txBody>
          <a:bodyPr wrap="square">
            <a:spAutoFit/>
          </a:bodyPr>
          <a:lstStyle/>
          <a:p>
            <a:pPr algn="just">
              <a:lnSpc>
                <a:spcPct val="95825"/>
              </a:lnSpc>
            </a:pPr>
            <a:r>
              <a:rPr lang="en-US" sz="1400" spc="39" dirty="0">
                <a:solidFill>
                  <a:schemeClr val="bg1"/>
                </a:solidFill>
                <a:latin typeface="Times New Roman"/>
                <a:cs typeface="Times New Roman"/>
              </a:rPr>
              <a:t>Third-party libraries can contain vulnerabilities and weaknesses. Many developers assume third-party libraries are well-developed and tested, however, issues can and do exist in their code.</a:t>
            </a:r>
          </a:p>
          <a:p>
            <a:pPr algn="just">
              <a:lnSpc>
                <a:spcPct val="95825"/>
              </a:lnSpc>
            </a:pPr>
            <a:endParaRPr lang="en-US" sz="1400" dirty="0">
              <a:solidFill>
                <a:schemeClr val="bg1"/>
              </a:solidFill>
              <a:latin typeface="Times New Roman"/>
              <a:cs typeface="Times New Roman"/>
            </a:endParaRPr>
          </a:p>
        </p:txBody>
      </p:sp>
    </p:spTree>
    <p:extLst>
      <p:ext uri="{BB962C8B-B14F-4D97-AF65-F5344CB8AC3E}">
        <p14:creationId xmlns:p14="http://schemas.microsoft.com/office/powerpoint/2010/main" val="266238074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11">
            <a:extLst>
              <a:ext uri="{FF2B5EF4-FFF2-40B4-BE49-F238E27FC236}">
                <a16:creationId xmlns:a16="http://schemas.microsoft.com/office/drawing/2014/main" id="{C086EF82-694C-4CA1-B574-B2C7C98B0C9D}"/>
              </a:ext>
            </a:extLst>
          </p:cNvPr>
          <p:cNvSpPr txBox="1"/>
          <p:nvPr/>
        </p:nvSpPr>
        <p:spPr>
          <a:xfrm>
            <a:off x="837663" y="1147650"/>
            <a:ext cx="2647950" cy="2465700"/>
          </a:xfrm>
          <a:prstGeom prst="rect">
            <a:avLst/>
          </a:prstGeom>
        </p:spPr>
        <p:txBody>
          <a:bodyPr wrap="square" lIns="0" tIns="123285" rIns="0" bIns="0" rtlCol="0">
            <a:noAutofit/>
          </a:bodyPr>
          <a:lstStyle/>
          <a:p>
            <a:pPr marL="85724" marR="0" lvl="0" indent="0" algn="l" defTabSz="914400" rtl="0" eaLnBrk="1" fontAlgn="auto" latinLnBrk="0" hangingPunct="1">
              <a:lnSpc>
                <a:spcPts val="19415"/>
              </a:lnSpc>
              <a:spcBef>
                <a:spcPts val="0"/>
              </a:spcBef>
              <a:spcAft>
                <a:spcPts val="0"/>
              </a:spcAft>
              <a:buClrTx/>
              <a:buSzTx/>
              <a:buFontTx/>
              <a:buNone/>
              <a:tabLst/>
              <a:defRPr/>
            </a:pPr>
            <a:r>
              <a:rPr kumimoji="0" lang="en-US" sz="41250" b="1" i="0" u="none" strike="noStrike" kern="1200" cap="none" spc="2061" normalizeH="0" baseline="-12333" noProof="0" dirty="0">
                <a:ln>
                  <a:noFill/>
                </a:ln>
                <a:solidFill>
                  <a:srgbClr val="FFFFFF"/>
                </a:solidFill>
                <a:effectLst/>
                <a:uLnTx/>
                <a:uFillTx/>
                <a:latin typeface="Times New Roman"/>
                <a:cs typeface="Times New Roman"/>
              </a:rPr>
              <a:t>8</a:t>
            </a:r>
            <a:endParaRPr kumimoji="0" sz="27500" b="0" i="0" u="none" strike="noStrike" kern="1200" cap="none" spc="0" normalizeH="0" baseline="0" noProof="0" dirty="0">
              <a:ln>
                <a:noFill/>
              </a:ln>
              <a:solidFill>
                <a:prstClr val="black"/>
              </a:solidFill>
              <a:effectLst/>
              <a:uLnTx/>
              <a:uFillTx/>
              <a:latin typeface="Times New Roman"/>
              <a:cs typeface="Times New Roman"/>
            </a:endParaRPr>
          </a:p>
        </p:txBody>
      </p:sp>
      <p:sp>
        <p:nvSpPr>
          <p:cNvPr id="7" name="object 15">
            <a:extLst>
              <a:ext uri="{FF2B5EF4-FFF2-40B4-BE49-F238E27FC236}">
                <a16:creationId xmlns:a16="http://schemas.microsoft.com/office/drawing/2014/main" id="{97B7B7DD-9F3D-4345-BC64-618620BB673B}"/>
              </a:ext>
            </a:extLst>
          </p:cNvPr>
          <p:cNvSpPr txBox="1"/>
          <p:nvPr/>
        </p:nvSpPr>
        <p:spPr>
          <a:xfrm>
            <a:off x="2868086" y="1829750"/>
            <a:ext cx="5438251" cy="1889875"/>
          </a:xfrm>
          <a:prstGeom prst="rect">
            <a:avLst/>
          </a:prstGeom>
        </p:spPr>
        <p:txBody>
          <a:bodyPr wrap="square" lIns="0" tIns="39370" rIns="0" bIns="0" rtlCol="0">
            <a:noAutofit/>
          </a:bodyPr>
          <a:lstStyle/>
          <a:p>
            <a:pPr marL="12700" marR="0" lvl="0" indent="0" algn="l" defTabSz="914400" rtl="0" eaLnBrk="1" fontAlgn="auto" latinLnBrk="0" hangingPunct="1">
              <a:lnSpc>
                <a:spcPts val="62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FFFFFF"/>
                </a:solidFill>
                <a:effectLst/>
                <a:uLnTx/>
                <a:uFillTx/>
                <a:latin typeface="Times New Roman"/>
                <a:cs typeface="Times New Roman"/>
              </a:rPr>
              <a:t>Code</a:t>
            </a:r>
          </a:p>
          <a:p>
            <a:pPr marL="12700" lvl="0">
              <a:lnSpc>
                <a:spcPts val="6200"/>
              </a:lnSpc>
            </a:pPr>
            <a:r>
              <a:rPr lang="en-US" sz="6000" b="1" spc="109" dirty="0">
                <a:solidFill>
                  <a:srgbClr val="FFFFFF"/>
                </a:solidFill>
                <a:latin typeface="Times New Roman"/>
                <a:cs typeface="Times New Roman"/>
              </a:rPr>
              <a:t>Tampering</a:t>
            </a:r>
            <a:endParaRPr kumimoji="0" lang="en-US" sz="6000" b="1" i="0" u="none" strike="noStrike" kern="1200" cap="none" spc="0" normalizeH="0" baseline="0" noProof="0" dirty="0">
              <a:ln>
                <a:noFill/>
              </a:ln>
              <a:solidFill>
                <a:srgbClr val="FFFFFF"/>
              </a:solidFill>
              <a:effectLst/>
              <a:uLnTx/>
              <a:uFillTx/>
              <a:latin typeface="Times New Roman"/>
              <a:cs typeface="Times New Roman"/>
            </a:endParaRPr>
          </a:p>
        </p:txBody>
      </p:sp>
    </p:spTree>
    <p:extLst>
      <p:ext uri="{BB962C8B-B14F-4D97-AF65-F5344CB8AC3E}">
        <p14:creationId xmlns:p14="http://schemas.microsoft.com/office/powerpoint/2010/main" val="2303765990"/>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16AF579E-A3EA-4FD5-8A2C-A1AFB32119A9}"/>
              </a:ext>
            </a:extLst>
          </p:cNvPr>
          <p:cNvSpPr txBox="1"/>
          <p:nvPr/>
        </p:nvSpPr>
        <p:spPr>
          <a:xfrm>
            <a:off x="571500" y="962025"/>
            <a:ext cx="7419975" cy="3314700"/>
          </a:xfrm>
          <a:prstGeom prst="rect">
            <a:avLst/>
          </a:prstGeom>
        </p:spPr>
        <p:txBody>
          <a:bodyPr wrap="square" lIns="0" tIns="57975" rIns="0" bIns="0" rtlCol="0">
            <a:noAutofit/>
          </a:bodyPr>
          <a:lstStyle/>
          <a:p>
            <a:pPr marL="0" marR="0" lvl="0" indent="0" algn="just" defTabSz="914400" rtl="0" eaLnBrk="1" fontAlgn="auto" latinLnBrk="0" hangingPunct="1">
              <a:lnSpc>
                <a:spcPts val="65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solidFill>
              <a:effectLst/>
              <a:uLnTx/>
              <a:uFillTx/>
              <a:latin typeface="Arial"/>
            </a:endParaRPr>
          </a:p>
          <a:p>
            <a:pPr marL="85724" marR="249741" lvl="0" algn="just">
              <a:lnSpc>
                <a:spcPts val="4350"/>
              </a:lnSpc>
              <a:spcBef>
                <a:spcPts val="217"/>
              </a:spcBef>
            </a:pPr>
            <a:r>
              <a:rPr lang="en-US" sz="2400" spc="89" dirty="0">
                <a:solidFill>
                  <a:srgbClr val="FFFFFF"/>
                </a:solidFill>
                <a:latin typeface="Times New Roman"/>
                <a:cs typeface="Times New Roman"/>
              </a:rPr>
              <a:t>When attackers tamper with or install a backdoor on an app, re-sign it and publish the </a:t>
            </a:r>
            <a:r>
              <a:rPr lang="en-US" sz="2400" b="1" spc="68" dirty="0">
                <a:solidFill>
                  <a:srgbClr val="33CCFF"/>
                </a:solidFill>
                <a:latin typeface="Times New Roman"/>
                <a:cs typeface="Times New Roman"/>
              </a:rPr>
              <a:t>malicious version</a:t>
            </a:r>
          </a:p>
          <a:p>
            <a:pPr marL="85724" marR="249741" lvl="0" algn="just">
              <a:lnSpc>
                <a:spcPts val="4350"/>
              </a:lnSpc>
              <a:spcBef>
                <a:spcPts val="217"/>
              </a:spcBef>
            </a:pPr>
            <a:r>
              <a:rPr lang="en-US" sz="2400" spc="68" dirty="0">
                <a:solidFill>
                  <a:srgbClr val="FFFFFF"/>
                </a:solidFill>
                <a:latin typeface="Times New Roman"/>
                <a:cs typeface="Times New Roman"/>
              </a:rPr>
              <a:t>to third-party app marketplaces.</a:t>
            </a:r>
            <a:endParaRPr kumimoji="0" lang="en-US" sz="2400" b="0" i="0" u="none" strike="noStrike" kern="1200" cap="none" spc="0" normalizeH="0" baseline="0" noProof="0" dirty="0">
              <a:ln>
                <a:noFill/>
              </a:ln>
              <a:solidFill>
                <a:prstClr val="black"/>
              </a:solidFill>
              <a:effectLst/>
              <a:uLnTx/>
              <a:uFillTx/>
              <a:latin typeface="Times New Roman"/>
              <a:cs typeface="Times New Roman"/>
            </a:endParaRPr>
          </a:p>
        </p:txBody>
      </p:sp>
    </p:spTree>
    <p:extLst>
      <p:ext uri="{BB962C8B-B14F-4D97-AF65-F5344CB8AC3E}">
        <p14:creationId xmlns:p14="http://schemas.microsoft.com/office/powerpoint/2010/main" val="76630691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F2EFA5-AA0A-4FAF-B1A6-88B3158F875B}"/>
              </a:ext>
            </a:extLst>
          </p:cNvPr>
          <p:cNvSpPr/>
          <p:nvPr/>
        </p:nvSpPr>
        <p:spPr>
          <a:xfrm>
            <a:off x="1524952" y="448864"/>
            <a:ext cx="4572000" cy="307777"/>
          </a:xfrm>
          <a:prstGeom prst="rect">
            <a:avLst/>
          </a:prstGeom>
        </p:spPr>
        <p:txBody>
          <a:bodyPr>
            <a:spAutoFit/>
          </a:bodyPr>
          <a:lstStyle/>
          <a:p>
            <a:pPr lvl="0">
              <a:spcAft>
                <a:spcPts val="800"/>
              </a:spcAft>
            </a:pP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file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skype.apk</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12">
            <a:extLst>
              <a:ext uri="{FF2B5EF4-FFF2-40B4-BE49-F238E27FC236}">
                <a16:creationId xmlns:a16="http://schemas.microsoft.com/office/drawing/2014/main" id="{BF55B972-385C-473F-BC73-F5A05831876E}"/>
              </a:ext>
            </a:extLst>
          </p:cNvPr>
          <p:cNvSpPr/>
          <p:nvPr/>
        </p:nvSpPr>
        <p:spPr>
          <a:xfrm>
            <a:off x="371061" y="196334"/>
            <a:ext cx="1023998"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File format:</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324DB948-47DB-4AFB-B56C-A96E7DB1B07E}"/>
              </a:ext>
            </a:extLst>
          </p:cNvPr>
          <p:cNvSpPr/>
          <p:nvPr/>
        </p:nvSpPr>
        <p:spPr>
          <a:xfrm>
            <a:off x="1524952" y="1548703"/>
            <a:ext cx="4572000" cy="625812"/>
          </a:xfrm>
          <a:prstGeom prst="rect">
            <a:avLst/>
          </a:prstGeom>
        </p:spPr>
        <p:txBody>
          <a:bodyPr>
            <a:spAutoFit/>
          </a:bodyPr>
          <a:lstStyle/>
          <a:p>
            <a:pPr lvl="0">
              <a:spcAft>
                <a:spcPts val="800"/>
              </a:spcAft>
            </a:pP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mkdir</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unzipped_skype</a:t>
            </a:r>
            <a:endPar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endParaRPr>
          </a:p>
          <a:p>
            <a:pPr>
              <a:spcAft>
                <a:spcPts val="800"/>
              </a:spcAft>
            </a:pP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unzip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skype.apk</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-d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unzipped_skype</a:t>
            </a:r>
            <a:endPar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925A696B-56F5-4985-9C9B-59878F2A2009}"/>
              </a:ext>
            </a:extLst>
          </p:cNvPr>
          <p:cNvSpPr/>
          <p:nvPr/>
        </p:nvSpPr>
        <p:spPr>
          <a:xfrm>
            <a:off x="371061" y="1269501"/>
            <a:ext cx="2766976" cy="307777"/>
          </a:xfrm>
          <a:prstGeom prst="rect">
            <a:avLst/>
          </a:prstGeom>
        </p:spPr>
        <p:txBody>
          <a:bodyPr wrap="none">
            <a:spAutoFit/>
          </a:bodyPr>
          <a:lstStyle/>
          <a:p>
            <a:r>
              <a:rPr lang="en-US" sz="1400" dirty="0">
                <a:solidFill>
                  <a:prstClr val="white"/>
                </a:solidFill>
                <a:latin typeface="Calibri" panose="020F0502020204030204" pitchFamily="34" charset="0"/>
                <a:cs typeface="Calibri" panose="020F0502020204030204" pitchFamily="34" charset="0"/>
              </a:rPr>
              <a:t>Create folder and Unzip the </a:t>
            </a:r>
            <a:r>
              <a:rPr lang="en-US" sz="1400" dirty="0" err="1">
                <a:solidFill>
                  <a:prstClr val="white"/>
                </a:solidFill>
                <a:latin typeface="Calibri" panose="020F0502020204030204" pitchFamily="34" charset="0"/>
                <a:cs typeface="Calibri" panose="020F0502020204030204" pitchFamily="34" charset="0"/>
              </a:rPr>
              <a:t>apk</a:t>
            </a:r>
            <a:r>
              <a:rPr lang="en-US" sz="1400" dirty="0">
                <a:solidFill>
                  <a:prstClr val="white"/>
                </a:solidFill>
                <a:latin typeface="Calibri" panose="020F0502020204030204" pitchFamily="34" charset="0"/>
                <a:cs typeface="Calibri" panose="020F0502020204030204" pitchFamily="34" charset="0"/>
              </a:rPr>
              <a:t> file</a:t>
            </a:r>
          </a:p>
        </p:txBody>
      </p:sp>
      <p:pic>
        <p:nvPicPr>
          <p:cNvPr id="2" name="Picture 1">
            <a:extLst>
              <a:ext uri="{FF2B5EF4-FFF2-40B4-BE49-F238E27FC236}">
                <a16:creationId xmlns:a16="http://schemas.microsoft.com/office/drawing/2014/main" id="{2DE122A1-78C2-4FB9-B22C-467D20E65B13}"/>
              </a:ext>
            </a:extLst>
          </p:cNvPr>
          <p:cNvPicPr>
            <a:picLocks noChangeAspect="1"/>
          </p:cNvPicPr>
          <p:nvPr/>
        </p:nvPicPr>
        <p:blipFill>
          <a:blip r:embed="rId3"/>
          <a:stretch>
            <a:fillRect/>
          </a:stretch>
        </p:blipFill>
        <p:spPr>
          <a:xfrm>
            <a:off x="442912" y="810089"/>
            <a:ext cx="5553075" cy="323850"/>
          </a:xfrm>
          <a:prstGeom prst="rect">
            <a:avLst/>
          </a:prstGeom>
        </p:spPr>
      </p:pic>
      <p:pic>
        <p:nvPicPr>
          <p:cNvPr id="3" name="Picture 2">
            <a:extLst>
              <a:ext uri="{FF2B5EF4-FFF2-40B4-BE49-F238E27FC236}">
                <a16:creationId xmlns:a16="http://schemas.microsoft.com/office/drawing/2014/main" id="{EA6AAE5C-F4F9-48B3-A51F-03DB1CEFB292}"/>
              </a:ext>
            </a:extLst>
          </p:cNvPr>
          <p:cNvPicPr>
            <a:picLocks noChangeAspect="1"/>
          </p:cNvPicPr>
          <p:nvPr/>
        </p:nvPicPr>
        <p:blipFill>
          <a:blip r:embed="rId4"/>
          <a:stretch>
            <a:fillRect/>
          </a:stretch>
        </p:blipFill>
        <p:spPr>
          <a:xfrm>
            <a:off x="442911" y="2174515"/>
            <a:ext cx="5553075" cy="2867456"/>
          </a:xfrm>
          <a:prstGeom prst="rect">
            <a:avLst/>
          </a:prstGeom>
        </p:spPr>
      </p:pic>
    </p:spTree>
    <p:extLst>
      <p:ext uri="{BB962C8B-B14F-4D97-AF65-F5344CB8AC3E}">
        <p14:creationId xmlns:p14="http://schemas.microsoft.com/office/powerpoint/2010/main" val="89511440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F55B972-385C-473F-BC73-F5A05831876E}"/>
              </a:ext>
            </a:extLst>
          </p:cNvPr>
          <p:cNvSpPr/>
          <p:nvPr/>
        </p:nvSpPr>
        <p:spPr>
          <a:xfrm>
            <a:off x="371061" y="196334"/>
            <a:ext cx="1218603"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Unzipped files</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5CBFB45A-1C6F-4166-B704-550277CB5542}"/>
              </a:ext>
            </a:extLst>
          </p:cNvPr>
          <p:cNvSpPr/>
          <p:nvPr/>
        </p:nvSpPr>
        <p:spPr>
          <a:xfrm>
            <a:off x="1544954" y="2643832"/>
            <a:ext cx="4572000" cy="307777"/>
          </a:xfrm>
          <a:prstGeom prst="rect">
            <a:avLst/>
          </a:prstGeom>
        </p:spPr>
        <p:txBody>
          <a:bodyPr>
            <a:spAutoFit/>
          </a:bodyPr>
          <a:lstStyle/>
          <a:p>
            <a:pPr lvl="0">
              <a:spcAft>
                <a:spcPts val="800"/>
              </a:spcAft>
            </a:pP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cat AndroidManifest.xml</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8DEE109C-5048-4363-8150-25371E6F52FC}"/>
              </a:ext>
            </a:extLst>
          </p:cNvPr>
          <p:cNvSpPr/>
          <p:nvPr/>
        </p:nvSpPr>
        <p:spPr>
          <a:xfrm>
            <a:off x="391063" y="2336055"/>
            <a:ext cx="1624227"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To see unzipped file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4C77330A-981F-4EBA-AE6C-398D5C7F43C2}"/>
              </a:ext>
            </a:extLst>
          </p:cNvPr>
          <p:cNvPicPr>
            <a:picLocks noChangeAspect="1"/>
          </p:cNvPicPr>
          <p:nvPr/>
        </p:nvPicPr>
        <p:blipFill>
          <a:blip r:embed="rId3"/>
          <a:stretch>
            <a:fillRect/>
          </a:stretch>
        </p:blipFill>
        <p:spPr>
          <a:xfrm>
            <a:off x="442912" y="504111"/>
            <a:ext cx="5460248" cy="1610439"/>
          </a:xfrm>
          <a:prstGeom prst="rect">
            <a:avLst/>
          </a:prstGeom>
        </p:spPr>
      </p:pic>
      <p:pic>
        <p:nvPicPr>
          <p:cNvPr id="3" name="Picture 2">
            <a:extLst>
              <a:ext uri="{FF2B5EF4-FFF2-40B4-BE49-F238E27FC236}">
                <a16:creationId xmlns:a16="http://schemas.microsoft.com/office/drawing/2014/main" id="{E595A55C-23A0-4FE6-A3B3-4ADCEC1C2F83}"/>
              </a:ext>
            </a:extLst>
          </p:cNvPr>
          <p:cNvPicPr>
            <a:picLocks noChangeAspect="1"/>
          </p:cNvPicPr>
          <p:nvPr/>
        </p:nvPicPr>
        <p:blipFill>
          <a:blip r:embed="rId4"/>
          <a:stretch>
            <a:fillRect/>
          </a:stretch>
        </p:blipFill>
        <p:spPr>
          <a:xfrm>
            <a:off x="442912" y="3094338"/>
            <a:ext cx="5454334" cy="1163337"/>
          </a:xfrm>
          <a:prstGeom prst="rect">
            <a:avLst/>
          </a:prstGeom>
        </p:spPr>
      </p:pic>
    </p:spTree>
    <p:extLst>
      <p:ext uri="{BB962C8B-B14F-4D97-AF65-F5344CB8AC3E}">
        <p14:creationId xmlns:p14="http://schemas.microsoft.com/office/powerpoint/2010/main" val="268000723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F55B972-385C-473F-BC73-F5A05831876E}"/>
              </a:ext>
            </a:extLst>
          </p:cNvPr>
          <p:cNvSpPr/>
          <p:nvPr/>
        </p:nvSpPr>
        <p:spPr>
          <a:xfrm>
            <a:off x="371061" y="148709"/>
            <a:ext cx="1665969"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Decompiling </a:t>
            </a:r>
            <a:r>
              <a:rPr lang="en-US" sz="1400" dirty="0" err="1">
                <a:solidFill>
                  <a:prstClr val="white"/>
                </a:solidFill>
                <a:latin typeface="Calibri" panose="020F0502020204030204" pitchFamily="34" charset="0"/>
                <a:cs typeface="Calibri" panose="020F0502020204030204" pitchFamily="34" charset="0"/>
              </a:rPr>
              <a:t>apk</a:t>
            </a:r>
            <a:r>
              <a:rPr lang="en-US" sz="1400" dirty="0">
                <a:solidFill>
                  <a:prstClr val="white"/>
                </a:solidFill>
                <a:latin typeface="Calibri" panose="020F0502020204030204" pitchFamily="34" charset="0"/>
                <a:cs typeface="Calibri" panose="020F0502020204030204" pitchFamily="34" charset="0"/>
              </a:rPr>
              <a:t> file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5CBFB45A-1C6F-4166-B704-550277CB5542}"/>
              </a:ext>
            </a:extLst>
          </p:cNvPr>
          <p:cNvSpPr/>
          <p:nvPr/>
        </p:nvSpPr>
        <p:spPr>
          <a:xfrm>
            <a:off x="2116454" y="167045"/>
            <a:ext cx="4572000" cy="307777"/>
          </a:xfrm>
          <a:prstGeom prst="rect">
            <a:avLst/>
          </a:prstGeom>
        </p:spPr>
        <p:txBody>
          <a:bodyPr>
            <a:spAutoFit/>
          </a:bodyPr>
          <a:lstStyle/>
          <a:p>
            <a:pPr lvl="0">
              <a:spcAft>
                <a:spcPts val="800"/>
              </a:spcAft>
            </a:pP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apktool</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d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skype.apk</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a:extLst>
              <a:ext uri="{FF2B5EF4-FFF2-40B4-BE49-F238E27FC236}">
                <a16:creationId xmlns:a16="http://schemas.microsoft.com/office/drawing/2014/main" id="{1B4C89B3-4FBF-454C-8A61-2DCD5C2CB634}"/>
              </a:ext>
            </a:extLst>
          </p:cNvPr>
          <p:cNvSpPr/>
          <p:nvPr/>
        </p:nvSpPr>
        <p:spPr>
          <a:xfrm>
            <a:off x="371061" y="1868442"/>
            <a:ext cx="2249398"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We can see decompiled files</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896BAD53-8A46-4248-8962-5ABACAB02764}"/>
              </a:ext>
            </a:extLst>
          </p:cNvPr>
          <p:cNvPicPr>
            <a:picLocks noChangeAspect="1"/>
          </p:cNvPicPr>
          <p:nvPr/>
        </p:nvPicPr>
        <p:blipFill>
          <a:blip r:embed="rId3"/>
          <a:stretch>
            <a:fillRect/>
          </a:stretch>
        </p:blipFill>
        <p:spPr>
          <a:xfrm>
            <a:off x="371060" y="469120"/>
            <a:ext cx="4524790" cy="1443839"/>
          </a:xfrm>
          <a:prstGeom prst="rect">
            <a:avLst/>
          </a:prstGeom>
        </p:spPr>
      </p:pic>
      <p:pic>
        <p:nvPicPr>
          <p:cNvPr id="3" name="Picture 2">
            <a:extLst>
              <a:ext uri="{FF2B5EF4-FFF2-40B4-BE49-F238E27FC236}">
                <a16:creationId xmlns:a16="http://schemas.microsoft.com/office/drawing/2014/main" id="{AD29BA7B-FC78-4CF9-B7DA-1C5A4C4EAA4C}"/>
              </a:ext>
            </a:extLst>
          </p:cNvPr>
          <p:cNvPicPr>
            <a:picLocks noChangeAspect="1"/>
          </p:cNvPicPr>
          <p:nvPr/>
        </p:nvPicPr>
        <p:blipFill>
          <a:blip r:embed="rId4"/>
          <a:stretch>
            <a:fillRect/>
          </a:stretch>
        </p:blipFill>
        <p:spPr>
          <a:xfrm>
            <a:off x="371060" y="2101356"/>
            <a:ext cx="4524790" cy="1358948"/>
          </a:xfrm>
          <a:prstGeom prst="rect">
            <a:avLst/>
          </a:prstGeom>
        </p:spPr>
      </p:pic>
      <p:pic>
        <p:nvPicPr>
          <p:cNvPr id="4" name="Picture 3">
            <a:extLst>
              <a:ext uri="{FF2B5EF4-FFF2-40B4-BE49-F238E27FC236}">
                <a16:creationId xmlns:a16="http://schemas.microsoft.com/office/drawing/2014/main" id="{9ED652F5-7532-4BA4-98AD-C90FBF4CF83A}"/>
              </a:ext>
            </a:extLst>
          </p:cNvPr>
          <p:cNvPicPr>
            <a:picLocks noChangeAspect="1"/>
          </p:cNvPicPr>
          <p:nvPr/>
        </p:nvPicPr>
        <p:blipFill>
          <a:blip r:embed="rId5"/>
          <a:stretch>
            <a:fillRect/>
          </a:stretch>
        </p:blipFill>
        <p:spPr>
          <a:xfrm>
            <a:off x="371059" y="3460304"/>
            <a:ext cx="4541302" cy="1516151"/>
          </a:xfrm>
          <a:prstGeom prst="rect">
            <a:avLst/>
          </a:prstGeom>
        </p:spPr>
      </p:pic>
    </p:spTree>
    <p:extLst>
      <p:ext uri="{BB962C8B-B14F-4D97-AF65-F5344CB8AC3E}">
        <p14:creationId xmlns:p14="http://schemas.microsoft.com/office/powerpoint/2010/main" val="305201787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F55B972-385C-473F-BC73-F5A05831876E}"/>
              </a:ext>
            </a:extLst>
          </p:cNvPr>
          <p:cNvSpPr/>
          <p:nvPr/>
        </p:nvSpPr>
        <p:spPr>
          <a:xfrm>
            <a:off x="371061" y="196334"/>
            <a:ext cx="7029425"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Let’s check assets of application, for that we need to go decompiled application’s assets folder</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921BBD66-B04F-4A43-A022-D53584C7DEEB}"/>
              </a:ext>
            </a:extLst>
          </p:cNvPr>
          <p:cNvSpPr/>
          <p:nvPr/>
        </p:nvSpPr>
        <p:spPr>
          <a:xfrm>
            <a:off x="391063" y="463402"/>
            <a:ext cx="2270686" cy="312650"/>
          </a:xfrm>
          <a:prstGeom prst="rect">
            <a:avLst/>
          </a:prstGeom>
        </p:spPr>
        <p:txBody>
          <a:bodyPr wrap="none">
            <a:spAutoFit/>
          </a:bodyPr>
          <a:lstStyle/>
          <a:p>
            <a:pPr lvl="0">
              <a:lnSpc>
                <a:spcPct val="107000"/>
              </a:lnSpc>
              <a:spcAft>
                <a:spcPts val="800"/>
              </a:spcAft>
            </a:pPr>
            <a:r>
              <a:rPr lang="en-US" sz="1400" dirty="0">
                <a:solidFill>
                  <a:prstClr val="white"/>
                </a:solidFill>
                <a:latin typeface="Calibri" panose="020F0502020204030204" pitchFamily="34" charset="0"/>
                <a:ea typeface="Calibri" panose="020F0502020204030204" pitchFamily="34" charset="0"/>
                <a:cs typeface="Times New Roman" panose="02020603050405020304" pitchFamily="18" charset="0"/>
              </a:rPr>
              <a:t>We can see “a” file is JAR file</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7E4ECE4-4C81-45E6-933D-FBC61F341012}"/>
              </a:ext>
            </a:extLst>
          </p:cNvPr>
          <p:cNvPicPr>
            <a:picLocks noChangeAspect="1"/>
          </p:cNvPicPr>
          <p:nvPr/>
        </p:nvPicPr>
        <p:blipFill>
          <a:blip r:embed="rId3"/>
          <a:stretch>
            <a:fillRect/>
          </a:stretch>
        </p:blipFill>
        <p:spPr>
          <a:xfrm>
            <a:off x="391063" y="1043120"/>
            <a:ext cx="5572125" cy="2628900"/>
          </a:xfrm>
          <a:prstGeom prst="rect">
            <a:avLst/>
          </a:prstGeom>
        </p:spPr>
      </p:pic>
    </p:spTree>
    <p:extLst>
      <p:ext uri="{BB962C8B-B14F-4D97-AF65-F5344CB8AC3E}">
        <p14:creationId xmlns:p14="http://schemas.microsoft.com/office/powerpoint/2010/main" val="1716086956"/>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F55B972-385C-473F-BC73-F5A05831876E}"/>
              </a:ext>
            </a:extLst>
          </p:cNvPr>
          <p:cNvSpPr/>
          <p:nvPr/>
        </p:nvSpPr>
        <p:spPr>
          <a:xfrm>
            <a:off x="371061" y="196334"/>
            <a:ext cx="2706895"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Decompile the jar file with </a:t>
            </a:r>
            <a:r>
              <a:rPr lang="en-US" sz="1400" dirty="0" err="1">
                <a:solidFill>
                  <a:prstClr val="white"/>
                </a:solidFill>
                <a:latin typeface="Calibri" panose="020F0502020204030204" pitchFamily="34" charset="0"/>
                <a:cs typeface="Calibri" panose="020F0502020204030204" pitchFamily="34" charset="0"/>
              </a:rPr>
              <a:t>apktool</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AA967615-AF3A-4917-8420-D2FD8AE8FFB8}"/>
              </a:ext>
            </a:extLst>
          </p:cNvPr>
          <p:cNvSpPr/>
          <p:nvPr/>
        </p:nvSpPr>
        <p:spPr>
          <a:xfrm>
            <a:off x="371061" y="484347"/>
            <a:ext cx="4572000" cy="307777"/>
          </a:xfrm>
          <a:prstGeom prst="rect">
            <a:avLst/>
          </a:prstGeom>
        </p:spPr>
        <p:txBody>
          <a:bodyPr>
            <a:spAutoFit/>
          </a:bodyPr>
          <a:lstStyle/>
          <a:p>
            <a:pPr lvl="0">
              <a:spcAft>
                <a:spcPts val="800"/>
              </a:spcAft>
            </a:pP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apktool</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d a</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E2924E53-7CBF-4DA5-993E-A9BF77586533}"/>
              </a:ext>
            </a:extLst>
          </p:cNvPr>
          <p:cNvSpPr/>
          <p:nvPr/>
        </p:nvSpPr>
        <p:spPr>
          <a:xfrm>
            <a:off x="371060" y="2709901"/>
            <a:ext cx="5550430"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If we go to decompiled jar file we can see that is the malicious application</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6AAEE7D1-4135-4131-B1AD-0FDD53776079}"/>
              </a:ext>
            </a:extLst>
          </p:cNvPr>
          <p:cNvPicPr>
            <a:picLocks noChangeAspect="1"/>
          </p:cNvPicPr>
          <p:nvPr/>
        </p:nvPicPr>
        <p:blipFill>
          <a:blip r:embed="rId3"/>
          <a:stretch>
            <a:fillRect/>
          </a:stretch>
        </p:blipFill>
        <p:spPr>
          <a:xfrm>
            <a:off x="371060" y="831579"/>
            <a:ext cx="5696365" cy="1840222"/>
          </a:xfrm>
          <a:prstGeom prst="rect">
            <a:avLst/>
          </a:prstGeom>
        </p:spPr>
      </p:pic>
      <p:pic>
        <p:nvPicPr>
          <p:cNvPr id="3" name="Picture 2">
            <a:extLst>
              <a:ext uri="{FF2B5EF4-FFF2-40B4-BE49-F238E27FC236}">
                <a16:creationId xmlns:a16="http://schemas.microsoft.com/office/drawing/2014/main" id="{08D90DB3-9535-400F-807D-EFD52C403EE9}"/>
              </a:ext>
            </a:extLst>
          </p:cNvPr>
          <p:cNvPicPr>
            <a:picLocks noChangeAspect="1"/>
          </p:cNvPicPr>
          <p:nvPr/>
        </p:nvPicPr>
        <p:blipFill>
          <a:blip r:embed="rId4"/>
          <a:stretch>
            <a:fillRect/>
          </a:stretch>
        </p:blipFill>
        <p:spPr>
          <a:xfrm>
            <a:off x="371060" y="3157537"/>
            <a:ext cx="5629690" cy="797034"/>
          </a:xfrm>
          <a:prstGeom prst="rect">
            <a:avLst/>
          </a:prstGeom>
        </p:spPr>
      </p:pic>
    </p:spTree>
    <p:extLst>
      <p:ext uri="{BB962C8B-B14F-4D97-AF65-F5344CB8AC3E}">
        <p14:creationId xmlns:p14="http://schemas.microsoft.com/office/powerpoint/2010/main" val="244107553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F55B972-385C-473F-BC73-F5A05831876E}"/>
              </a:ext>
            </a:extLst>
          </p:cNvPr>
          <p:cNvSpPr/>
          <p:nvPr/>
        </p:nvSpPr>
        <p:spPr>
          <a:xfrm>
            <a:off x="208721" y="544203"/>
            <a:ext cx="229761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Cat the </a:t>
            </a:r>
            <a:r>
              <a:rPr kumimoji="0" lang="en-US" sz="1400" b="0" i="0" u="none" strike="noStrike" kern="1200" cap="none" spc="0" normalizeH="0" baseline="0" noProof="0" dirty="0" err="1">
                <a:ln>
                  <a:noFill/>
                </a:ln>
                <a:solidFill>
                  <a:prstClr val="white"/>
                </a:solidFill>
                <a:effectLst/>
                <a:uLnTx/>
                <a:uFillTx/>
                <a:latin typeface="Calibri" panose="020F0502020204030204" pitchFamily="34" charset="0"/>
                <a:cs typeface="Calibri" panose="020F0502020204030204" pitchFamily="34" charset="0"/>
              </a:rPr>
              <a:t>AndroidManifest</a:t>
            </a:r>
            <a:r>
              <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rPr>
              <a:t> file:</a:t>
            </a:r>
          </a:p>
        </p:txBody>
      </p:sp>
      <p:pic>
        <p:nvPicPr>
          <p:cNvPr id="8" name="Picture 7">
            <a:extLst>
              <a:ext uri="{FF2B5EF4-FFF2-40B4-BE49-F238E27FC236}">
                <a16:creationId xmlns:a16="http://schemas.microsoft.com/office/drawing/2014/main" id="{E84CE01E-0E6C-4864-98F9-E80736466BB6}"/>
              </a:ext>
            </a:extLst>
          </p:cNvPr>
          <p:cNvPicPr>
            <a:picLocks noChangeAspect="1"/>
          </p:cNvPicPr>
          <p:nvPr/>
        </p:nvPicPr>
        <p:blipFill>
          <a:blip r:embed="rId3"/>
          <a:stretch>
            <a:fillRect/>
          </a:stretch>
        </p:blipFill>
        <p:spPr>
          <a:xfrm>
            <a:off x="208721" y="1076541"/>
            <a:ext cx="8311363" cy="2760288"/>
          </a:xfrm>
          <a:prstGeom prst="rect">
            <a:avLst/>
          </a:prstGeom>
        </p:spPr>
      </p:pic>
    </p:spTree>
    <p:extLst>
      <p:ext uri="{BB962C8B-B14F-4D97-AF65-F5344CB8AC3E}">
        <p14:creationId xmlns:p14="http://schemas.microsoft.com/office/powerpoint/2010/main" val="395275299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F55B972-385C-473F-BC73-F5A05831876E}"/>
              </a:ext>
            </a:extLst>
          </p:cNvPr>
          <p:cNvSpPr/>
          <p:nvPr/>
        </p:nvSpPr>
        <p:spPr>
          <a:xfrm>
            <a:off x="371061" y="196334"/>
            <a:ext cx="4877425" cy="307777"/>
          </a:xfrm>
          <a:prstGeom prst="rect">
            <a:avLst/>
          </a:prstGeom>
        </p:spPr>
        <p:txBody>
          <a:bodyPr wrap="none">
            <a:spAutoFit/>
          </a:bodyPr>
          <a:lstStyle/>
          <a:p>
            <a:pPr lvl="0"/>
            <a:r>
              <a:rPr lang="en-US" sz="1400" dirty="0">
                <a:solidFill>
                  <a:prstClr val="white"/>
                </a:solidFill>
                <a:latin typeface="Calibri" panose="020F0502020204030204" pitchFamily="34" charset="0"/>
                <a:cs typeface="Calibri" panose="020F0502020204030204" pitchFamily="34" charset="0"/>
              </a:rPr>
              <a:t>Will see what’s in the classes, for that we will go unzipped folder</a:t>
            </a:r>
            <a:endParaRPr kumimoji="0" lang="en-US" sz="1400" b="0" i="0" u="none" strike="noStrike" kern="1200" cap="none" spc="0" normalizeH="0" baseline="0" noProof="0" dirty="0">
              <a:ln>
                <a:noFill/>
              </a:ln>
              <a:solidFill>
                <a:prstClr val="white"/>
              </a:solidFill>
              <a:effectLst/>
              <a:uLnTx/>
              <a:uFillTx/>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921BBD66-B04F-4A43-A022-D53584C7DEEB}"/>
              </a:ext>
            </a:extLst>
          </p:cNvPr>
          <p:cNvSpPr/>
          <p:nvPr/>
        </p:nvSpPr>
        <p:spPr>
          <a:xfrm>
            <a:off x="391063" y="463402"/>
            <a:ext cx="1560684" cy="312650"/>
          </a:xfrm>
          <a:prstGeom prst="rect">
            <a:avLst/>
          </a:prstGeom>
        </p:spPr>
        <p:txBody>
          <a:bodyPr wrap="none">
            <a:spAutoFit/>
          </a:bodyPr>
          <a:lstStyle/>
          <a:p>
            <a:pPr>
              <a:lnSpc>
                <a:spcPct val="107000"/>
              </a:lnSpc>
              <a:spcAft>
                <a:spcPts val="800"/>
              </a:spcAft>
            </a:pPr>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Convert </a:t>
            </a:r>
            <a:r>
              <a:rPr lang="en-US" sz="14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dex</a:t>
            </a:r>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 file jar</a:t>
            </a:r>
          </a:p>
        </p:txBody>
      </p:sp>
      <p:sp>
        <p:nvSpPr>
          <p:cNvPr id="8" name="Rectangle 7">
            <a:extLst>
              <a:ext uri="{FF2B5EF4-FFF2-40B4-BE49-F238E27FC236}">
                <a16:creationId xmlns:a16="http://schemas.microsoft.com/office/drawing/2014/main" id="{DF248FFE-3DEC-4BB0-B3F4-FBF321604C90}"/>
              </a:ext>
            </a:extLst>
          </p:cNvPr>
          <p:cNvSpPr/>
          <p:nvPr/>
        </p:nvSpPr>
        <p:spPr>
          <a:xfrm>
            <a:off x="2015290" y="571500"/>
            <a:ext cx="4572000" cy="307777"/>
          </a:xfrm>
          <a:prstGeom prst="rect">
            <a:avLst/>
          </a:prstGeom>
        </p:spPr>
        <p:txBody>
          <a:bodyPr>
            <a:spAutoFit/>
          </a:bodyPr>
          <a:lstStyle/>
          <a:p>
            <a:pPr lvl="0">
              <a:spcAft>
                <a:spcPts val="800"/>
              </a:spcAft>
            </a:pP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d2j-dex2jar.sh </a:t>
            </a: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classes.dex</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A670E46F-40FD-4FE7-9441-E3F7D16B7A9A}"/>
              </a:ext>
            </a:extLst>
          </p:cNvPr>
          <p:cNvSpPr/>
          <p:nvPr/>
        </p:nvSpPr>
        <p:spPr>
          <a:xfrm>
            <a:off x="391063" y="1430928"/>
            <a:ext cx="2408673" cy="312650"/>
          </a:xfrm>
          <a:prstGeom prst="rect">
            <a:avLst/>
          </a:prstGeom>
        </p:spPr>
        <p:txBody>
          <a:bodyPr wrap="none">
            <a:spAutoFit/>
          </a:bodyPr>
          <a:lstStyle/>
          <a:p>
            <a:pPr>
              <a:lnSpc>
                <a:spcPct val="107000"/>
              </a:lnSpc>
              <a:spcAft>
                <a:spcPts val="800"/>
              </a:spcAft>
            </a:pPr>
            <a:r>
              <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rPr>
              <a:t>Open the jar file with JADX-</a:t>
            </a:r>
            <a:r>
              <a:rPr lang="en-US" sz="1400" dirty="0" err="1">
                <a:solidFill>
                  <a:schemeClr val="bg1"/>
                </a:solidFill>
                <a:latin typeface="Calibri" panose="020F0502020204030204" pitchFamily="34" charset="0"/>
                <a:ea typeface="Calibri" panose="020F0502020204030204" pitchFamily="34" charset="0"/>
                <a:cs typeface="Times New Roman" panose="02020603050405020304" pitchFamily="18" charset="0"/>
              </a:rPr>
              <a:t>gui</a:t>
            </a:r>
            <a:endParaRPr lang="en-US" sz="14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A4CD1359-FB17-4787-94B5-9C6994D74A16}"/>
              </a:ext>
            </a:extLst>
          </p:cNvPr>
          <p:cNvSpPr/>
          <p:nvPr/>
        </p:nvSpPr>
        <p:spPr>
          <a:xfrm>
            <a:off x="2015290" y="1642251"/>
            <a:ext cx="4572000" cy="307777"/>
          </a:xfrm>
          <a:prstGeom prst="rect">
            <a:avLst/>
          </a:prstGeom>
        </p:spPr>
        <p:txBody>
          <a:bodyPr>
            <a:spAutoFit/>
          </a:bodyPr>
          <a:lstStyle/>
          <a:p>
            <a:pPr lvl="0">
              <a:spcAft>
                <a:spcPts val="800"/>
              </a:spcAft>
            </a:pPr>
            <a:r>
              <a:rPr lang="en-US" sz="1400" i="1" dirty="0" err="1">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jadx-gui</a:t>
            </a:r>
            <a:r>
              <a:rPr lang="en-US" sz="1400" i="1" dirty="0">
                <a:solidFill>
                  <a:srgbClr val="FFAB40">
                    <a:lumMod val="75000"/>
                  </a:srgbClr>
                </a:solidFill>
                <a:latin typeface="Calibri" panose="020F0502020204030204" pitchFamily="34" charset="0"/>
                <a:ea typeface="Calibri" panose="020F0502020204030204" pitchFamily="34" charset="0"/>
                <a:cs typeface="Times New Roman" panose="02020603050405020304" pitchFamily="18" charset="0"/>
              </a:rPr>
              <a:t> classes-dex2jar.jar</a:t>
            </a:r>
            <a:endParaRPr kumimoji="0" lang="en-US" sz="1400" b="0" i="1" u="none" strike="noStrike" kern="1200" cap="none" spc="0" normalizeH="0" baseline="0" noProof="0" dirty="0">
              <a:ln>
                <a:noFill/>
              </a:ln>
              <a:solidFill>
                <a:srgbClr val="FFAB40">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22" name="Picture 21">
            <a:extLst>
              <a:ext uri="{FF2B5EF4-FFF2-40B4-BE49-F238E27FC236}">
                <a16:creationId xmlns:a16="http://schemas.microsoft.com/office/drawing/2014/main" id="{222A1D9E-8DC2-413C-A058-10E8BDD416D1}"/>
              </a:ext>
            </a:extLst>
          </p:cNvPr>
          <p:cNvPicPr/>
          <p:nvPr/>
        </p:nvPicPr>
        <p:blipFill>
          <a:blip r:embed="rId3"/>
          <a:stretch>
            <a:fillRect/>
          </a:stretch>
        </p:blipFill>
        <p:spPr>
          <a:xfrm>
            <a:off x="442912" y="1987431"/>
            <a:ext cx="5943600" cy="2959735"/>
          </a:xfrm>
          <a:prstGeom prst="rect">
            <a:avLst/>
          </a:prstGeom>
        </p:spPr>
      </p:pic>
      <p:pic>
        <p:nvPicPr>
          <p:cNvPr id="3" name="Picture 2">
            <a:extLst>
              <a:ext uri="{FF2B5EF4-FFF2-40B4-BE49-F238E27FC236}">
                <a16:creationId xmlns:a16="http://schemas.microsoft.com/office/drawing/2014/main" id="{877552E7-20E1-41DA-B0E9-7E6B5620FC46}"/>
              </a:ext>
            </a:extLst>
          </p:cNvPr>
          <p:cNvPicPr>
            <a:picLocks noChangeAspect="1"/>
          </p:cNvPicPr>
          <p:nvPr/>
        </p:nvPicPr>
        <p:blipFill>
          <a:blip r:embed="rId4"/>
          <a:stretch>
            <a:fillRect/>
          </a:stretch>
        </p:blipFill>
        <p:spPr>
          <a:xfrm>
            <a:off x="371061" y="950676"/>
            <a:ext cx="8043243" cy="377027"/>
          </a:xfrm>
          <a:prstGeom prst="rect">
            <a:avLst/>
          </a:prstGeom>
        </p:spPr>
      </p:pic>
    </p:spTree>
    <p:extLst>
      <p:ext uri="{BB962C8B-B14F-4D97-AF65-F5344CB8AC3E}">
        <p14:creationId xmlns:p14="http://schemas.microsoft.com/office/powerpoint/2010/main" val="179654497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B51849450E3C43B198D633359F78C4" ma:contentTypeVersion="10" ma:contentTypeDescription="Create a new document." ma:contentTypeScope="" ma:versionID="342912567e12f5548a58703e6a207cd9">
  <xsd:schema xmlns:xsd="http://www.w3.org/2001/XMLSchema" xmlns:xs="http://www.w3.org/2001/XMLSchema" xmlns:p="http://schemas.microsoft.com/office/2006/metadata/properties" xmlns:ns3="0155563e-8f70-4b2b-8ae3-7e96a2363590" xmlns:ns4="dc62fcd8-f6ad-4944-9a2e-22419f3f2501" targetNamespace="http://schemas.microsoft.com/office/2006/metadata/properties" ma:root="true" ma:fieldsID="d6171b68954d4170d794295d4486de5f" ns3:_="" ns4:_="">
    <xsd:import namespace="0155563e-8f70-4b2b-8ae3-7e96a2363590"/>
    <xsd:import namespace="dc62fcd8-f6ad-4944-9a2e-22419f3f250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55563e-8f70-4b2b-8ae3-7e96a236359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62fcd8-f6ad-4944-9a2e-22419f3f250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F5192B-EF0A-4721-86C1-3BE35449BC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55563e-8f70-4b2b-8ae3-7e96a2363590"/>
    <ds:schemaRef ds:uri="dc62fcd8-f6ad-4944-9a2e-22419f3f25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A0F6B8-87F0-4725-B630-2982BE8F8967}">
  <ds:schemaRefs>
    <ds:schemaRef ds:uri="http://schemas.microsoft.com/sharepoint/v3/contenttype/forms"/>
  </ds:schemaRefs>
</ds:datastoreItem>
</file>

<file path=customXml/itemProps3.xml><?xml version="1.0" encoding="utf-8"?>
<ds:datastoreItem xmlns:ds="http://schemas.openxmlformats.org/officeDocument/2006/customXml" ds:itemID="{FA266A5B-49C1-438D-A958-5C13F482AFA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3546</TotalTime>
  <Words>3736</Words>
  <Application>Microsoft Office PowerPoint</Application>
  <PresentationFormat>On-screen Show (16:9)</PresentationFormat>
  <Paragraphs>355</Paragraphs>
  <Slides>114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114</vt:i4>
      </vt:variant>
    </vt:vector>
  </HeadingPairs>
  <TitlesOfParts>
    <vt:vector size="123" baseType="lpstr">
      <vt:lpstr>Arial</vt:lpstr>
      <vt:lpstr>Calibri</vt:lpstr>
      <vt:lpstr>Proxima Nova Black</vt:lpstr>
      <vt:lpstr>Symbol</vt:lpstr>
      <vt:lpstr>Times New Roman</vt:lpstr>
      <vt:lpstr>Verdana</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subject/>
  <dc:creator>Мария Шкунарская</dc:creator>
  <dc:description/>
  <cp:lastModifiedBy>Mukhtar Serikbayev</cp:lastModifiedBy>
  <cp:revision>11</cp:revision>
  <dcterms:modified xsi:type="dcterms:W3CDTF">2020-10-10T05:51:17Z</dcterms:modified>
  <dc:language>ru-RU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16.0015</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3</vt:i4>
  </property>
  <property fmtid="{D5CDD505-2E9C-101B-9397-08002B2CF9AE}" pid="8" name="PresentationFormat">
    <vt:lpwstr>Экран (16:9)</vt:lpwstr>
  </property>
  <property fmtid="{D5CDD505-2E9C-101B-9397-08002B2CF9AE}" pid="9" name="ScaleCrop">
    <vt:bool>false</vt:bool>
  </property>
  <property fmtid="{D5CDD505-2E9C-101B-9397-08002B2CF9AE}" pid="10" name="ShareDoc">
    <vt:bool>false</vt:bool>
  </property>
  <property fmtid="{D5CDD505-2E9C-101B-9397-08002B2CF9AE}" pid="11" name="Slides">
    <vt:i4>3</vt:i4>
  </property>
  <property fmtid="{D5CDD505-2E9C-101B-9397-08002B2CF9AE}" pid="12" name="ContentTypeId">
    <vt:lpwstr>0x01010094B51849450E3C43B198D633359F78C4</vt:lpwstr>
  </property>
</Properties>
</file>